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1" r:id="rId3"/>
  </p:sldMasterIdLst>
  <p:notesMasterIdLst>
    <p:notesMasterId r:id="rId10"/>
  </p:notesMasterIdLst>
  <p:handoutMasterIdLst>
    <p:handoutMasterId r:id="rId27"/>
  </p:handoutMasterIdLst>
  <p:sldIdLst>
    <p:sldId id="282" r:id="rId4"/>
    <p:sldId id="284" r:id="rId5"/>
    <p:sldId id="294" r:id="rId6"/>
    <p:sldId id="295" r:id="rId7"/>
    <p:sldId id="260" r:id="rId8"/>
    <p:sldId id="285" r:id="rId9"/>
    <p:sldId id="262" r:id="rId11"/>
    <p:sldId id="286" r:id="rId12"/>
    <p:sldId id="288" r:id="rId13"/>
    <p:sldId id="289" r:id="rId14"/>
    <p:sldId id="296" r:id="rId15"/>
    <p:sldId id="290" r:id="rId16"/>
    <p:sldId id="291" r:id="rId17"/>
    <p:sldId id="268" r:id="rId18"/>
    <p:sldId id="269" r:id="rId19"/>
    <p:sldId id="292" r:id="rId20"/>
    <p:sldId id="272" r:id="rId21"/>
    <p:sldId id="274" r:id="rId22"/>
    <p:sldId id="275" r:id="rId23"/>
    <p:sldId id="276" r:id="rId24"/>
    <p:sldId id="280" r:id="rId25"/>
    <p:sldId id="293" r:id="rId26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8" userDrawn="1">
          <p15:clr>
            <a:srgbClr val="A4A3A4"/>
          </p15:clr>
        </p15:guide>
        <p15:guide id="2" pos="29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318"/>
        <p:guide pos="2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943" y="1143000"/>
            <a:ext cx="548611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jpeg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2.png"/><Relationship Id="rId10" Type="http://schemas.openxmlformats.org/officeDocument/2006/relationships/image" Target="../media/image24.png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7" Type="http://schemas.openxmlformats.org/officeDocument/2006/relationships/slideLayout" Target="../slideLayouts/slideLayout7.xml"/><Relationship Id="rId26" Type="http://schemas.openxmlformats.org/officeDocument/2006/relationships/tags" Target="../tags/tag52.xml"/><Relationship Id="rId25" Type="http://schemas.openxmlformats.org/officeDocument/2006/relationships/tags" Target="../tags/tag51.xml"/><Relationship Id="rId24" Type="http://schemas.openxmlformats.org/officeDocument/2006/relationships/tags" Target="../tags/tag50.xml"/><Relationship Id="rId23" Type="http://schemas.openxmlformats.org/officeDocument/2006/relationships/tags" Target="../tags/tag49.xml"/><Relationship Id="rId22" Type="http://schemas.openxmlformats.org/officeDocument/2006/relationships/tags" Target="../tags/tag48.xml"/><Relationship Id="rId21" Type="http://schemas.openxmlformats.org/officeDocument/2006/relationships/tags" Target="../tags/tag47.xml"/><Relationship Id="rId20" Type="http://schemas.openxmlformats.org/officeDocument/2006/relationships/tags" Target="../tags/tag46.xml"/><Relationship Id="rId2" Type="http://schemas.openxmlformats.org/officeDocument/2006/relationships/image" Target="../media/image27.png"/><Relationship Id="rId19" Type="http://schemas.openxmlformats.org/officeDocument/2006/relationships/tags" Target="../tags/tag45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67.xml"/><Relationship Id="rId15" Type="http://schemas.openxmlformats.org/officeDocument/2006/relationships/tags" Target="../tags/tag66.xml"/><Relationship Id="rId14" Type="http://schemas.openxmlformats.org/officeDocument/2006/relationships/tags" Target="../tags/tag65.xml"/><Relationship Id="rId13" Type="http://schemas.openxmlformats.org/officeDocument/2006/relationships/tags" Target="../tags/tag64.xml"/><Relationship Id="rId12" Type="http://schemas.openxmlformats.org/officeDocument/2006/relationships/tags" Target="../tags/tag63.xml"/><Relationship Id="rId11" Type="http://schemas.openxmlformats.org/officeDocument/2006/relationships/tags" Target="../tags/tag62.xml"/><Relationship Id="rId10" Type="http://schemas.openxmlformats.org/officeDocument/2006/relationships/tags" Target="../tags/tag61.xml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88.xml"/><Relationship Id="rId22" Type="http://schemas.openxmlformats.org/officeDocument/2006/relationships/tags" Target="../tags/tag87.xml"/><Relationship Id="rId21" Type="http://schemas.openxmlformats.org/officeDocument/2006/relationships/tags" Target="../tags/tag86.xml"/><Relationship Id="rId20" Type="http://schemas.openxmlformats.org/officeDocument/2006/relationships/tags" Target="../tags/tag85.xml"/><Relationship Id="rId2" Type="http://schemas.openxmlformats.org/officeDocument/2006/relationships/tags" Target="../tags/tag68.xml"/><Relationship Id="rId19" Type="http://schemas.openxmlformats.org/officeDocument/2006/relationships/tags" Target="../tags/tag84.xml"/><Relationship Id="rId18" Type="http://schemas.openxmlformats.org/officeDocument/2006/relationships/tags" Target="../tags/tag83.xml"/><Relationship Id="rId17" Type="http://schemas.openxmlformats.org/officeDocument/2006/relationships/tags" Target="../tags/tag82.xml"/><Relationship Id="rId16" Type="http://schemas.openxmlformats.org/officeDocument/2006/relationships/tags" Target="../tags/tag81.xml"/><Relationship Id="rId15" Type="http://schemas.openxmlformats.org/officeDocument/2006/relationships/tags" Target="../tags/tag80.xml"/><Relationship Id="rId14" Type="http://schemas.openxmlformats.org/officeDocument/2006/relationships/tags" Target="../tags/tag79.xml"/><Relationship Id="rId13" Type="http://schemas.openxmlformats.org/officeDocument/2006/relationships/image" Target="../media/image30.png"/><Relationship Id="rId12" Type="http://schemas.openxmlformats.org/officeDocument/2006/relationships/tags" Target="../tags/tag78.xml"/><Relationship Id="rId11" Type="http://schemas.openxmlformats.org/officeDocument/2006/relationships/tags" Target="../tags/tag77.xml"/><Relationship Id="rId10" Type="http://schemas.openxmlformats.org/officeDocument/2006/relationships/tags" Target="../tags/tag76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108.xml"/><Relationship Id="rId21" Type="http://schemas.openxmlformats.org/officeDocument/2006/relationships/tags" Target="../tags/tag107.xml"/><Relationship Id="rId20" Type="http://schemas.openxmlformats.org/officeDocument/2006/relationships/tags" Target="../tags/tag106.xml"/><Relationship Id="rId2" Type="http://schemas.openxmlformats.org/officeDocument/2006/relationships/image" Target="../media/image31.png"/><Relationship Id="rId19" Type="http://schemas.openxmlformats.org/officeDocument/2006/relationships/tags" Target="../tags/tag105.xml"/><Relationship Id="rId18" Type="http://schemas.openxmlformats.org/officeDocument/2006/relationships/tags" Target="../tags/tag104.xml"/><Relationship Id="rId17" Type="http://schemas.openxmlformats.org/officeDocument/2006/relationships/tags" Target="../tags/tag103.xml"/><Relationship Id="rId16" Type="http://schemas.openxmlformats.org/officeDocument/2006/relationships/tags" Target="../tags/tag102.xml"/><Relationship Id="rId15" Type="http://schemas.openxmlformats.org/officeDocument/2006/relationships/tags" Target="../tags/tag101.xml"/><Relationship Id="rId14" Type="http://schemas.openxmlformats.org/officeDocument/2006/relationships/tags" Target="../tags/tag100.xml"/><Relationship Id="rId13" Type="http://schemas.openxmlformats.org/officeDocument/2006/relationships/tags" Target="../tags/tag99.xml"/><Relationship Id="rId12" Type="http://schemas.openxmlformats.org/officeDocument/2006/relationships/tags" Target="../tags/tag98.xml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5" Type="http://schemas.openxmlformats.org/officeDocument/2006/relationships/slideLayout" Target="../slideLayouts/slideLayout7.xml"/><Relationship Id="rId34" Type="http://schemas.openxmlformats.org/officeDocument/2006/relationships/tags" Target="../tags/tag140.xml"/><Relationship Id="rId33" Type="http://schemas.openxmlformats.org/officeDocument/2006/relationships/tags" Target="../tags/tag139.xml"/><Relationship Id="rId32" Type="http://schemas.openxmlformats.org/officeDocument/2006/relationships/tags" Target="../tags/tag138.xml"/><Relationship Id="rId31" Type="http://schemas.openxmlformats.org/officeDocument/2006/relationships/tags" Target="../tags/tag137.xml"/><Relationship Id="rId30" Type="http://schemas.openxmlformats.org/officeDocument/2006/relationships/tags" Target="../tags/tag136.xml"/><Relationship Id="rId3" Type="http://schemas.openxmlformats.org/officeDocument/2006/relationships/image" Target="../media/image32.png"/><Relationship Id="rId29" Type="http://schemas.openxmlformats.org/officeDocument/2006/relationships/tags" Target="../tags/tag135.xml"/><Relationship Id="rId28" Type="http://schemas.openxmlformats.org/officeDocument/2006/relationships/tags" Target="../tags/tag134.xml"/><Relationship Id="rId27" Type="http://schemas.openxmlformats.org/officeDocument/2006/relationships/tags" Target="../tags/tag133.xml"/><Relationship Id="rId26" Type="http://schemas.openxmlformats.org/officeDocument/2006/relationships/tags" Target="../tags/tag132.xml"/><Relationship Id="rId25" Type="http://schemas.openxmlformats.org/officeDocument/2006/relationships/tags" Target="../tags/tag131.xml"/><Relationship Id="rId24" Type="http://schemas.openxmlformats.org/officeDocument/2006/relationships/tags" Target="../tags/tag130.xml"/><Relationship Id="rId23" Type="http://schemas.openxmlformats.org/officeDocument/2006/relationships/tags" Target="../tags/tag129.xml"/><Relationship Id="rId22" Type="http://schemas.openxmlformats.org/officeDocument/2006/relationships/tags" Target="../tags/tag128.xml"/><Relationship Id="rId21" Type="http://schemas.openxmlformats.org/officeDocument/2006/relationships/tags" Target="../tags/tag127.xml"/><Relationship Id="rId20" Type="http://schemas.openxmlformats.org/officeDocument/2006/relationships/tags" Target="../tags/tag126.xml"/><Relationship Id="rId2" Type="http://schemas.openxmlformats.org/officeDocument/2006/relationships/tags" Target="../tags/tag109.xml"/><Relationship Id="rId19" Type="http://schemas.openxmlformats.org/officeDocument/2006/relationships/tags" Target="../tags/tag125.xml"/><Relationship Id="rId18" Type="http://schemas.openxmlformats.org/officeDocument/2006/relationships/tags" Target="../tags/tag124.xml"/><Relationship Id="rId17" Type="http://schemas.openxmlformats.org/officeDocument/2006/relationships/tags" Target="../tags/tag123.xml"/><Relationship Id="rId16" Type="http://schemas.openxmlformats.org/officeDocument/2006/relationships/tags" Target="../tags/tag122.xml"/><Relationship Id="rId15" Type="http://schemas.openxmlformats.org/officeDocument/2006/relationships/tags" Target="../tags/tag121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8.png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lide01_cover_text_removed_bg_v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953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5488" y="1417320"/>
            <a:ext cx="3474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53F0F5"/>
                </a:solidFill>
                <a:latin typeface="微软雅黑" panose="020B0503020204020204" charset="-122"/>
              </a:rPr>
              <a:t>时越脑科</a:t>
            </a:r>
            <a:endParaRPr sz="40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488" y="2084831"/>
            <a:ext cx="60350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700" b="1">
                <a:solidFill>
                  <a:srgbClr val="FFFFFF"/>
                </a:solidFill>
                <a:latin typeface="微软雅黑" panose="020B0503020204020204" charset="-122"/>
              </a:rPr>
              <a:t>脑科学医疗生态平台</a:t>
            </a:r>
            <a:endParaRPr sz="4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615" y="3273425"/>
            <a:ext cx="7374255" cy="3524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微软雅黑" panose="020B0503020204020204" charset="-122"/>
              </a:rPr>
              <a:t>以前沿脑科学技术为核心，打造精准评估、精准神经调控与智能医疗生态</a:t>
            </a:r>
            <a:endParaRPr sz="17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849" y="4599432"/>
            <a:ext cx="105156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精准评估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894" y="4599432"/>
            <a:ext cx="105156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精准调控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19374" y="4599432"/>
            <a:ext cx="105156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安全无创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9384" y="4599432"/>
            <a:ext cx="1051560" cy="32194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500" b="0">
                <a:solidFill>
                  <a:srgbClr val="FFFFFF"/>
                </a:solidFill>
                <a:latin typeface="微软雅黑" panose="020B0503020204020204" charset="-122"/>
              </a:rPr>
              <a:t>AI</a:t>
            </a:r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赋能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9394" y="4599432"/>
            <a:ext cx="105156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价值创造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0160" y="5221732"/>
            <a:ext cx="146304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微软雅黑" panose="020B0503020204020204" charset="-122"/>
              </a:rPr>
              <a:t>国际前沿技术</a:t>
            </a:r>
            <a:endParaRPr sz="1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6526" y="5275707"/>
            <a:ext cx="146304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微软雅黑" panose="020B0503020204020204" charset="-122"/>
              </a:rPr>
              <a:t>权威专家团队</a:t>
            </a:r>
            <a:endParaRPr sz="1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4619" y="5275707"/>
            <a:ext cx="146304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微软雅黑" panose="020B0503020204020204" charset="-122"/>
              </a:rPr>
              <a:t>临床验证安全</a:t>
            </a:r>
            <a:endParaRPr sz="1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70185" y="5275707"/>
            <a:ext cx="146304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微软雅黑" panose="020B0503020204020204" charset="-122"/>
              </a:rPr>
              <a:t>广阔市场前景</a:t>
            </a:r>
            <a:endParaRPr sz="1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06040" y="5986780"/>
            <a:ext cx="6766560" cy="60579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ctr"/>
            <a:r>
              <a:rPr sz="1900" b="1">
                <a:solidFill>
                  <a:srgbClr val="53F0F5"/>
                </a:solidFill>
                <a:latin typeface="微软雅黑" panose="020B0503020204020204" charset="-122"/>
              </a:rPr>
              <a:t>用前沿脑科学技术，守护人类脑健康，提升生命质量</a:t>
            </a:r>
            <a:endParaRPr sz="19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pbfs_dark_gradient_bg_v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cxnSp>
        <p:nvCxnSpPr>
          <p:cNvPr id="3" name="Connector 2"/>
          <p:cNvCxnSpPr/>
          <p:nvPr/>
        </p:nvCxnSpPr>
        <p:spPr>
          <a:xfrm>
            <a:off x="164592" y="941832"/>
            <a:ext cx="1408176" cy="0"/>
          </a:xfrm>
          <a:prstGeom prst="line">
            <a:avLst/>
          </a:prstGeom>
          <a:ln w="15240">
            <a:solidFill>
              <a:srgbClr val="2EB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0058400" y="941832"/>
            <a:ext cx="1609344" cy="0"/>
          </a:xfrm>
          <a:prstGeom prst="line">
            <a:avLst/>
          </a:prstGeom>
          <a:ln w="15240">
            <a:solidFill>
              <a:srgbClr val="2EB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3794760" y="1042415"/>
            <a:ext cx="4572000" cy="0"/>
          </a:xfrm>
          <a:prstGeom prst="line">
            <a:avLst/>
          </a:prstGeom>
          <a:ln w="15240">
            <a:solidFill>
              <a:srgbClr val="2EB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sy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201168"/>
            <a:ext cx="1965960" cy="6797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7205" y="234315"/>
            <a:ext cx="7413625" cy="383540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ctr"/>
            <a:r>
              <a:rPr sz="2800" b="1">
                <a:solidFill>
                  <a:srgbClr val="76E8FF"/>
                </a:solidFill>
                <a:latin typeface="微软雅黑" panose="020B0503020204020204" charset="-122"/>
              </a:rPr>
              <a:t>1</a:t>
            </a:r>
            <a:r>
              <a:rPr lang="en-US" sz="2800" b="1">
                <a:solidFill>
                  <a:srgbClr val="76E8FF"/>
                </a:solidFill>
                <a:latin typeface="微软雅黑" panose="020B0503020204020204" charset="-122"/>
              </a:rPr>
              <a:t>1</a:t>
            </a:r>
            <a:r>
              <a:rPr sz="2800" b="1">
                <a:solidFill>
                  <a:srgbClr val="FFFFFF"/>
                </a:solidFill>
                <a:latin typeface="微软雅黑" panose="020B0503020204020204" charset="-122"/>
              </a:rPr>
              <a:t>｜核心技术三无创脑深部时间干涉刺激技术</a:t>
            </a:r>
            <a:endParaRPr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00" y="650875"/>
            <a:ext cx="5394960" cy="22923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30" b="0">
                <a:solidFill>
                  <a:srgbClr val="C0DEF5"/>
                </a:solidFill>
                <a:latin typeface="微软雅黑" panose="020B0503020204020204" charset="-122"/>
              </a:rPr>
              <a:t>Temporal Interference · 深部聚焦 · 个体化靶点导航 · 闭环调控</a:t>
            </a:r>
            <a:endParaRPr sz="103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1480" y="1335024"/>
            <a:ext cx="4096512" cy="1353312"/>
          </a:xfrm>
          <a:prstGeom prst="roundRect">
            <a:avLst/>
          </a:prstGeom>
          <a:solidFill>
            <a:srgbClr val="082662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37479" y="1421424"/>
            <a:ext cx="882000" cy="223200"/>
          </a:xfrm>
          <a:prstGeom prst="roundRect">
            <a:avLst/>
          </a:prstGeom>
          <a:solidFill>
            <a:srgbClr val="0C3782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7210" y="1428750"/>
            <a:ext cx="882015" cy="2159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50" b="1">
                <a:solidFill>
                  <a:srgbClr val="76E8FF"/>
                </a:solidFill>
                <a:latin typeface="微软雅黑" panose="020B0503020204020204" charset="-122"/>
              </a:rPr>
              <a:t>技术原理</a:t>
            </a:r>
            <a:endParaRPr sz="135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3480" y="1677024"/>
            <a:ext cx="3826512" cy="993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通过两组高频电流在脑内目标区域形成低频包络效应，实现无创深部刺激。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选择性作用于深部靶区，尽量减少对大脑皮层的直接刺激。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结合个体化靶点导航与参数设置，支持精准神经调控。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11480" y="2788920"/>
            <a:ext cx="4096512" cy="1371600"/>
          </a:xfrm>
          <a:prstGeom prst="roundRect">
            <a:avLst/>
          </a:prstGeom>
          <a:solidFill>
            <a:srgbClr val="082662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37479" y="2875320"/>
            <a:ext cx="882000" cy="223200"/>
          </a:xfrm>
          <a:prstGeom prst="roundRect">
            <a:avLst/>
          </a:prstGeom>
          <a:solidFill>
            <a:srgbClr val="0C3782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7210" y="2882265"/>
            <a:ext cx="882015" cy="21399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50" b="1">
                <a:solidFill>
                  <a:srgbClr val="76E8FF"/>
                </a:solidFill>
                <a:latin typeface="微软雅黑" panose="020B0503020204020204" charset="-122"/>
              </a:rPr>
              <a:t>技术特色</a:t>
            </a:r>
            <a:endParaRPr sz="135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3480" y="3130920"/>
            <a:ext cx="3826512" cy="101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无创：非侵入式高频低强度电流刺激。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深脑：可覆盖深部脑区与关键环路。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精准：可选择性刺激脑深部目标区域。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多靶点：支持多靶点聚焦和方案适配。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11480" y="4270248"/>
            <a:ext cx="4096512" cy="1444752"/>
          </a:xfrm>
          <a:prstGeom prst="roundRect">
            <a:avLst/>
          </a:prstGeom>
          <a:solidFill>
            <a:srgbClr val="082662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37479" y="4356648"/>
            <a:ext cx="882000" cy="223200"/>
          </a:xfrm>
          <a:prstGeom prst="roundRect">
            <a:avLst/>
          </a:prstGeom>
          <a:solidFill>
            <a:srgbClr val="0C3782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7210" y="4363720"/>
            <a:ext cx="882015" cy="1714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50" b="1">
                <a:solidFill>
                  <a:srgbClr val="76E8FF"/>
                </a:solidFill>
                <a:latin typeface="微软雅黑" panose="020B0503020204020204" charset="-122"/>
              </a:rPr>
              <a:t>系统组成</a:t>
            </a:r>
            <a:endParaRPr sz="135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3480" y="4612248"/>
            <a:ext cx="3826512" cy="1084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硬件设备：NervioX刺激器、8通道适配器及同步采集组件。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软件系统：定位系统、控制系统与刺激方案管理。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50"/>
              </a:spcAft>
            </a:pPr>
            <a:r>
              <a:rPr sz="1060">
                <a:solidFill>
                  <a:srgbClr val="FFFFFF"/>
                </a:solidFill>
                <a:latin typeface="微软雅黑" panose="020B0503020204020204" charset="-122"/>
              </a:rPr>
              <a:t>• 刺激接口：刺激帽、电极及配套导电材料。</a:t>
            </a:r>
            <a:endParaRPr sz="106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00600" y="1335024"/>
            <a:ext cx="6995160" cy="4389120"/>
          </a:xfrm>
          <a:prstGeom prst="roundRect">
            <a:avLst/>
          </a:prstGeom>
          <a:solidFill>
            <a:srgbClr val="05235F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74920" y="1499870"/>
            <a:ext cx="6391910" cy="365760"/>
          </a:xfrm>
          <a:prstGeom prst="roundRect">
            <a:avLst/>
          </a:prstGeom>
          <a:solidFill>
            <a:srgbClr val="0C3782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95240" y="1499870"/>
            <a:ext cx="6378575" cy="3657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600" b="1">
                <a:solidFill>
                  <a:srgbClr val="76E8FF"/>
                </a:solidFill>
                <a:latin typeface="微软雅黑" panose="020B0503020204020204" charset="-122"/>
              </a:rPr>
              <a:t> NervoX 技术体系</a:t>
            </a:r>
            <a:endParaRPr sz="160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102352" y="1975104"/>
            <a:ext cx="2971800" cy="3246120"/>
          </a:xfrm>
          <a:prstGeom prst="roundRect">
            <a:avLst/>
          </a:prstGeom>
          <a:solidFill>
            <a:srgbClr val="072B69"/>
          </a:solidFill>
          <a:ln w="10160">
            <a:solidFill>
              <a:srgbClr val="12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285232" y="2194560"/>
            <a:ext cx="260604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50" b="1">
                <a:solidFill>
                  <a:srgbClr val="FFFFFF"/>
                </a:solidFill>
                <a:latin typeface="微软雅黑" panose="020B0503020204020204" charset="-122"/>
              </a:rPr>
              <a:t>无创深部时间干涉刺激仪</a:t>
            </a:r>
            <a:endParaRPr sz="14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21935" y="2510790"/>
            <a:ext cx="2752090" cy="245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0">
                <a:solidFill>
                  <a:srgbClr val="C0DEF5"/>
                </a:solidFill>
                <a:latin typeface="微软雅黑" panose="020B0503020204020204" charset="-122"/>
              </a:rPr>
              <a:t>NervioX 刺激器 + MRI同步套件 + 刺激接口</a:t>
            </a:r>
            <a:endParaRPr sz="100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275320" y="1901952"/>
            <a:ext cx="3063240" cy="1874519"/>
          </a:xfrm>
          <a:prstGeom prst="roundRect">
            <a:avLst/>
          </a:prstGeom>
          <a:solidFill>
            <a:srgbClr val="072B69"/>
          </a:solidFill>
          <a:ln w="10160">
            <a:solidFill>
              <a:srgbClr val="12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75320" y="3703320"/>
            <a:ext cx="3063240" cy="38925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76E8FF"/>
                </a:solidFill>
                <a:latin typeface="微软雅黑" panose="020B0503020204020204" charset="-122"/>
              </a:rPr>
              <a:t>时间干涉刺激示意</a:t>
            </a:r>
            <a:endParaRPr sz="110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275320" y="4096512"/>
            <a:ext cx="1444752" cy="438912"/>
          </a:xfrm>
          <a:prstGeom prst="roundRect">
            <a:avLst/>
          </a:prstGeom>
          <a:solidFill>
            <a:srgbClr val="072A70"/>
          </a:solidFill>
          <a:ln w="9525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366760" y="4088130"/>
            <a:ext cx="1289050" cy="245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76E8FF"/>
                </a:solidFill>
                <a:latin typeface="微软雅黑" panose="020B0503020204020204" charset="-122"/>
              </a:rPr>
              <a:t>DDS数字频率合成</a:t>
            </a:r>
            <a:endParaRPr sz="100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66760" y="4274820"/>
            <a:ext cx="1289050" cy="2108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780" b="0">
                <a:solidFill>
                  <a:srgbClr val="C0DEF5"/>
                </a:solidFill>
                <a:latin typeface="微软雅黑" panose="020B0503020204020204" charset="-122"/>
              </a:rPr>
              <a:t>频率合成与稳定输出</a:t>
            </a:r>
            <a:endParaRPr sz="78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9848088" y="4096512"/>
            <a:ext cx="1444752" cy="438912"/>
          </a:xfrm>
          <a:prstGeom prst="roundRect">
            <a:avLst/>
          </a:prstGeom>
          <a:solidFill>
            <a:srgbClr val="072A70"/>
          </a:solidFill>
          <a:ln w="9525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939655" y="4088130"/>
            <a:ext cx="1289050" cy="245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76E8FF"/>
                </a:solidFill>
                <a:latin typeface="微软雅黑" panose="020B0503020204020204" charset="-122"/>
              </a:rPr>
              <a:t>高精准TIS导航</a:t>
            </a:r>
            <a:endParaRPr sz="100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39655" y="4274820"/>
            <a:ext cx="1289050" cy="2108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780" b="0">
                <a:solidFill>
                  <a:srgbClr val="C0DEF5"/>
                </a:solidFill>
                <a:latin typeface="微软雅黑" panose="020B0503020204020204" charset="-122"/>
              </a:rPr>
              <a:t>个体化靶点定位</a:t>
            </a:r>
            <a:endParaRPr sz="78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8275320" y="4663440"/>
            <a:ext cx="1444752" cy="438912"/>
          </a:xfrm>
          <a:prstGeom prst="roundRect">
            <a:avLst/>
          </a:prstGeom>
          <a:solidFill>
            <a:srgbClr val="072A70"/>
          </a:solidFill>
          <a:ln w="9525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366760" y="4655185"/>
            <a:ext cx="1289050" cy="245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76E8FF"/>
                </a:solidFill>
                <a:latin typeface="微软雅黑" panose="020B0503020204020204" charset="-122"/>
              </a:rPr>
              <a:t>通道独立控制</a:t>
            </a:r>
            <a:endParaRPr sz="100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366760" y="4841240"/>
            <a:ext cx="1289050" cy="2108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780" b="0">
                <a:solidFill>
                  <a:srgbClr val="C0DEF5"/>
                </a:solidFill>
                <a:latin typeface="微软雅黑" panose="020B0503020204020204" charset="-122"/>
              </a:rPr>
              <a:t>隔离控制与安全管理</a:t>
            </a:r>
            <a:endParaRPr sz="78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848088" y="4663440"/>
            <a:ext cx="1444752" cy="438912"/>
          </a:xfrm>
          <a:prstGeom prst="roundRect">
            <a:avLst/>
          </a:prstGeom>
          <a:solidFill>
            <a:srgbClr val="072A70"/>
          </a:solidFill>
          <a:ln w="9525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939655" y="4655185"/>
            <a:ext cx="1289050" cy="245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76E8FF"/>
                </a:solidFill>
                <a:latin typeface="微软雅黑" panose="020B0503020204020204" charset="-122"/>
              </a:rPr>
              <a:t>闭环同步刺激</a:t>
            </a:r>
            <a:endParaRPr sz="100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939655" y="4841240"/>
            <a:ext cx="1289050" cy="2108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780" b="0">
                <a:solidFill>
                  <a:srgbClr val="C0DEF5"/>
                </a:solidFill>
                <a:latin typeface="微软雅黑" panose="020B0503020204020204" charset="-122"/>
              </a:rPr>
              <a:t>随访反馈与参数优化</a:t>
            </a:r>
            <a:endParaRPr sz="78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903720" y="5241925"/>
            <a:ext cx="2240280" cy="354330"/>
          </a:xfrm>
          <a:prstGeom prst="roundRect">
            <a:avLst/>
          </a:prstGeom>
          <a:solidFill>
            <a:srgbClr val="005296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903720" y="5285105"/>
            <a:ext cx="2240280" cy="30543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无创 · 深脑 · 精准 · 多靶点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11480" y="5916168"/>
            <a:ext cx="11384280" cy="630936"/>
          </a:xfrm>
          <a:prstGeom prst="roundRect">
            <a:avLst/>
          </a:prstGeom>
          <a:solidFill>
            <a:srgbClr val="082662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21792" y="5998464"/>
            <a:ext cx="96012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76E8FF"/>
                </a:solidFill>
                <a:latin typeface="微软雅黑" panose="020B0503020204020204" charset="-122"/>
              </a:rPr>
              <a:t>典型流程</a:t>
            </a:r>
            <a:endParaRPr sz="1250" b="1">
              <a:solidFill>
                <a:srgbClr val="76E8FF"/>
              </a:solidFill>
              <a:latin typeface="微软雅黑" panose="020B0503020204020204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59150" y="5962015"/>
            <a:ext cx="7750810" cy="27432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080" b="0">
                <a:solidFill>
                  <a:srgbClr val="FFFFFF"/>
                </a:solidFill>
                <a:latin typeface="微软雅黑" panose="020B0503020204020204" charset="-122"/>
              </a:rPr>
              <a:t>临床评估  →  影像/数据采集  →  靶点定位  →  参数设置  →  TI刺激  →  复评跟踪</a:t>
            </a:r>
            <a:endParaRPr sz="108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971800" y="6236208"/>
            <a:ext cx="63093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80" b="0">
                <a:solidFill>
                  <a:srgbClr val="C0DEF5"/>
                </a:solidFill>
                <a:latin typeface="微软雅黑" panose="020B0503020204020204" charset="-122"/>
              </a:rPr>
              <a:t>通过无创深部时间干涉刺激，实现深部靶区聚焦调控，并为精准神经调控提供新的技术路径。</a:t>
            </a:r>
            <a:endParaRPr sz="880" b="0">
              <a:solidFill>
                <a:srgbClr val="C0DEF5"/>
              </a:solidFill>
              <a:latin typeface="微软雅黑" panose="020B0503020204020204" charset="-122"/>
            </a:endParaRPr>
          </a:p>
        </p:txBody>
      </p:sp>
      <p:pic>
        <p:nvPicPr>
          <p:cNvPr id="49" name="图片 48" descr="8ec7464db81a8f8dc891cdb823884a78"/>
          <p:cNvPicPr>
            <a:picLocks noChangeAspect="1"/>
          </p:cNvPicPr>
          <p:nvPr/>
        </p:nvPicPr>
        <p:blipFill>
          <a:blip r:embed="rId3"/>
          <a:srcRect l="3149" t="13405" r="2617" b="4669"/>
          <a:stretch>
            <a:fillRect/>
          </a:stretch>
        </p:blipFill>
        <p:spPr>
          <a:xfrm>
            <a:off x="5163185" y="2780665"/>
            <a:ext cx="2831465" cy="2418080"/>
          </a:xfrm>
          <a:prstGeom prst="roundRect">
            <a:avLst/>
          </a:prstGeom>
        </p:spPr>
      </p:pic>
      <p:pic>
        <p:nvPicPr>
          <p:cNvPr id="50" name="图片 49" descr="307175959e0760efddcbf98ba1cde538"/>
          <p:cNvPicPr>
            <a:picLocks noChangeAspect="1"/>
          </p:cNvPicPr>
          <p:nvPr/>
        </p:nvPicPr>
        <p:blipFill>
          <a:blip r:embed="rId4"/>
          <a:srcRect l="10866" t="3552" r="11147" b="12384"/>
          <a:stretch>
            <a:fillRect/>
          </a:stretch>
        </p:blipFill>
        <p:spPr>
          <a:xfrm>
            <a:off x="8289925" y="1937385"/>
            <a:ext cx="3002915" cy="1765935"/>
          </a:xfrm>
          <a:prstGeom prst="round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918"/>
          </a:solidFill>
          <a:ln w="12700">
            <a:solidFill>
              <a:srgbClr val="02091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071A30">
              <a:alpha val="92000"/>
            </a:srgbClr>
          </a:solidFill>
          <a:ln w="10160">
            <a:solidFill>
              <a:srgbClr val="0F386A">
                <a:alpha val="6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724144"/>
            <a:ext cx="12191695" cy="0"/>
          </a:xfrm>
          <a:prstGeom prst="line">
            <a:avLst/>
          </a:prstGeom>
          <a:noFill/>
          <a:ln w="13970">
            <a:solidFill>
              <a:srgbClr val="0F74C8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" name="Shape 3"/>
          <p:cNvSpPr/>
          <p:nvPr/>
        </p:nvSpPr>
        <p:spPr>
          <a:xfrm>
            <a:off x="0" y="5715000"/>
            <a:ext cx="12191695" cy="0"/>
          </a:xfrm>
          <a:prstGeom prst="line">
            <a:avLst/>
          </a:prstGeom>
          <a:noFill/>
          <a:ln w="6985">
            <a:solidFill>
              <a:srgbClr val="80D8FF">
                <a:alpha val="95000"/>
              </a:srgbClr>
            </a:solidFill>
            <a:prstDash val="solid"/>
            <a:headEnd type="none"/>
            <a:tailEnd type="none"/>
          </a:ln>
        </p:spPr>
      </p:sp>
      <p:sp>
        <p:nvSpPr>
          <p:cNvPr id="6" name="Shape 4"/>
          <p:cNvSpPr/>
          <p:nvPr/>
        </p:nvSpPr>
        <p:spPr>
          <a:xfrm>
            <a:off x="310896" y="201168"/>
            <a:ext cx="1965960" cy="502920"/>
          </a:xfrm>
          <a:prstGeom prst="roundRect">
            <a:avLst/>
          </a:prstGeom>
          <a:solidFill>
            <a:srgbClr val="061222">
              <a:alpha val="92000"/>
            </a:srgbClr>
          </a:solidFill>
          <a:ln w="12700">
            <a:solidFill>
              <a:srgbClr val="061222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423160" y="200660"/>
            <a:ext cx="7543800" cy="84201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sz="2700" b="1">
                <a:solidFill>
                  <a:srgbClr val="76E8FF"/>
                </a:solidFill>
                <a:latin typeface="微软雅黑" panose="020B0503020204020204" charset="-122"/>
                <a:sym typeface="+mn-ea"/>
              </a:rPr>
              <a:t>1</a:t>
            </a:r>
            <a:r>
              <a:rPr lang="en-US" sz="2700" b="1">
                <a:solidFill>
                  <a:srgbClr val="76E8FF"/>
                </a:solidFill>
                <a:latin typeface="微软雅黑" panose="020B0503020204020204" charset="-122"/>
                <a:sym typeface="+mn-ea"/>
              </a:rPr>
              <a:t>2</a:t>
            </a:r>
            <a:r>
              <a:rPr sz="2700" b="1">
                <a:solidFill>
                  <a:srgbClr val="FFFFFF"/>
                </a:solidFill>
                <a:latin typeface="微软雅黑" panose="020B0503020204020204" charset="-122"/>
                <a:sym typeface="+mn-ea"/>
              </a:rPr>
              <a:t>｜</a:t>
            </a:r>
            <a:r>
              <a:rPr lang="en-US" sz="27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脑卒中全流程AI诊疗与二级预防管理平台</a:t>
            </a:r>
            <a:endParaRPr lang="en-US" sz="2700" dirty="0"/>
          </a:p>
        </p:txBody>
      </p:sp>
      <p:sp>
        <p:nvSpPr>
          <p:cNvPr id="9" name="Text 6"/>
          <p:cNvSpPr/>
          <p:nvPr/>
        </p:nvSpPr>
        <p:spPr>
          <a:xfrm>
            <a:off x="1874520" y="1161288"/>
            <a:ext cx="8641080" cy="24688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30" dirty="0">
                <a:solidFill>
                  <a:srgbClr val="C7D8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iStroke急性卒中智能影像决策  +  iCDSS脑血管病二级预防管理，补齐卒中筛查、救治、康复与随访闭环</a:t>
            </a:r>
            <a:endParaRPr lang="en-US" sz="1330" dirty="0"/>
          </a:p>
        </p:txBody>
      </p:sp>
      <p:sp>
        <p:nvSpPr>
          <p:cNvPr id="10" name="Shape 7"/>
          <p:cNvSpPr/>
          <p:nvPr/>
        </p:nvSpPr>
        <p:spPr>
          <a:xfrm>
            <a:off x="475488" y="1572768"/>
            <a:ext cx="5440680" cy="3127248"/>
          </a:xfrm>
          <a:prstGeom prst="roundRect">
            <a:avLst/>
          </a:prstGeom>
          <a:solidFill>
            <a:srgbClr val="061226">
              <a:alpha val="98000"/>
            </a:srgbClr>
          </a:solidFill>
          <a:ln w="11430">
            <a:solidFill>
              <a:srgbClr val="9BC8F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217920" y="1572768"/>
            <a:ext cx="5486400" cy="3127248"/>
          </a:xfrm>
          <a:prstGeom prst="roundRect">
            <a:avLst/>
          </a:prstGeom>
          <a:solidFill>
            <a:srgbClr val="061226">
              <a:alpha val="98000"/>
            </a:srgbClr>
          </a:solidFill>
          <a:ln w="11430">
            <a:solidFill>
              <a:srgbClr val="9BC8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1700784"/>
            <a:ext cx="5074920" cy="27432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ctr">
              <a:buNone/>
            </a:pPr>
            <a:r>
              <a:rPr lang="en-US" sz="1820" b="1" dirty="0">
                <a:solidFill>
                  <a:srgbClr val="62D7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iStroke 急性卒中智能影像决策平台</a:t>
            </a:r>
            <a:endParaRPr lang="en-US" sz="1820" dirty="0"/>
          </a:p>
        </p:txBody>
      </p:sp>
      <p:sp>
        <p:nvSpPr>
          <p:cNvPr id="13" name="Text 10"/>
          <p:cNvSpPr/>
          <p:nvPr/>
        </p:nvSpPr>
        <p:spPr>
          <a:xfrm>
            <a:off x="6364224" y="1700784"/>
            <a:ext cx="5166360" cy="27432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ctr">
              <a:buNone/>
            </a:pPr>
            <a:r>
              <a:rPr lang="en-US" sz="1820" b="1" dirty="0">
                <a:solidFill>
                  <a:srgbClr val="62D7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iCDSS 脑血管病二级预防临床辅助决策系统</a:t>
            </a:r>
            <a:endParaRPr lang="en-US" sz="1820" dirty="0"/>
          </a:p>
        </p:txBody>
      </p:sp>
      <p:sp>
        <p:nvSpPr>
          <p:cNvPr id="14" name="Shape 11"/>
          <p:cNvSpPr/>
          <p:nvPr/>
        </p:nvSpPr>
        <p:spPr>
          <a:xfrm>
            <a:off x="475615" y="2038985"/>
            <a:ext cx="2705735" cy="2037080"/>
          </a:xfrm>
          <a:prstGeom prst="roundRect">
            <a:avLst/>
          </a:prstGeom>
          <a:solidFill>
            <a:srgbClr val="081C36">
              <a:alpha val="92000"/>
            </a:srgbClr>
          </a:solidFill>
          <a:ln w="8890">
            <a:solidFill>
              <a:srgbClr val="75B7FF">
                <a:alpha val="9000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217285" y="2038985"/>
            <a:ext cx="2671445" cy="2202815"/>
          </a:xfrm>
          <a:prstGeom prst="roundRect">
            <a:avLst/>
          </a:prstGeom>
          <a:solidFill>
            <a:srgbClr val="081C36">
              <a:alpha val="92000"/>
            </a:srgbClr>
          </a:solidFill>
          <a:ln w="8890">
            <a:solidFill>
              <a:srgbClr val="75B7FF">
                <a:alpha val="9000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3182112" y="2039112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19" name="Image 3" descr="/mnt/data/icons_extracted/04_技术平台_AI脑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6120" y="2098548"/>
            <a:ext cx="201168" cy="20116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657600" y="2030095"/>
            <a:ext cx="2129790" cy="19177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CT/MR/CTP/MRP智能分析</a:t>
            </a:r>
            <a:endParaRPr lang="en-US" sz="1220" dirty="0"/>
          </a:p>
        </p:txBody>
      </p:sp>
      <p:sp>
        <p:nvSpPr>
          <p:cNvPr id="21" name="Text 15"/>
          <p:cNvSpPr/>
          <p:nvPr/>
        </p:nvSpPr>
        <p:spPr>
          <a:xfrm>
            <a:off x="3657600" y="2258568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多模态影像一体化AI分析</a:t>
            </a:r>
            <a:endParaRPr lang="en-US" sz="980" dirty="0"/>
          </a:p>
        </p:txBody>
      </p:sp>
      <p:sp>
        <p:nvSpPr>
          <p:cNvPr id="22" name="Shape 16"/>
          <p:cNvSpPr/>
          <p:nvPr/>
        </p:nvSpPr>
        <p:spPr>
          <a:xfrm>
            <a:off x="3182112" y="2551176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23" name="Image 4" descr="/mnt/data/icons_extracted/01_临床需求_头脑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120" y="2610612"/>
            <a:ext cx="201168" cy="20116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657600" y="2541905"/>
            <a:ext cx="2011680" cy="19177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出血性卒中血肿扩大风险评估</a:t>
            </a:r>
            <a:endParaRPr lang="en-US" sz="1220" dirty="0"/>
          </a:p>
        </p:txBody>
      </p:sp>
      <p:sp>
        <p:nvSpPr>
          <p:cNvPr id="25" name="Text 18"/>
          <p:cNvSpPr/>
          <p:nvPr/>
        </p:nvSpPr>
        <p:spPr>
          <a:xfrm>
            <a:off x="3657600" y="2770632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量化预测，辅助临床早期干预</a:t>
            </a:r>
            <a:endParaRPr lang="en-US" sz="980" dirty="0"/>
          </a:p>
        </p:txBody>
      </p:sp>
      <p:sp>
        <p:nvSpPr>
          <p:cNvPr id="26" name="Shape 19"/>
          <p:cNvSpPr/>
          <p:nvPr/>
        </p:nvSpPr>
        <p:spPr>
          <a:xfrm>
            <a:off x="3182112" y="3063240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27" name="Image 5" descr="/mnt/data/icons_extracted/06_标准化运营_靶心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120" y="3122676"/>
            <a:ext cx="201168" cy="201168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3657600" y="3054096"/>
            <a:ext cx="187452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缺血半暗带/核心梗死识别</a:t>
            </a:r>
            <a:endParaRPr lang="en-US" sz="1220" dirty="0"/>
          </a:p>
        </p:txBody>
      </p:sp>
      <p:sp>
        <p:nvSpPr>
          <p:cNvPr id="29" name="Text 21"/>
          <p:cNvSpPr/>
          <p:nvPr/>
        </p:nvSpPr>
        <p:spPr>
          <a:xfrm>
            <a:off x="3657600" y="3282696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精准识别，指导救治策略</a:t>
            </a:r>
            <a:endParaRPr lang="en-US" sz="980" dirty="0"/>
          </a:p>
        </p:txBody>
      </p:sp>
      <p:sp>
        <p:nvSpPr>
          <p:cNvPr id="30" name="Shape 22"/>
          <p:cNvSpPr/>
          <p:nvPr/>
        </p:nvSpPr>
        <p:spPr>
          <a:xfrm>
            <a:off x="3182112" y="3575304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31" name="Image 6" descr="/mnt/data/icons_extracted/05_长期价值_增长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3634740"/>
            <a:ext cx="201168" cy="201168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3657600" y="3566160"/>
            <a:ext cx="187452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辅助溶栓/取栓决策</a:t>
            </a:r>
            <a:endParaRPr lang="en-US" sz="1220" dirty="0"/>
          </a:p>
        </p:txBody>
      </p:sp>
      <p:sp>
        <p:nvSpPr>
          <p:cNvPr id="33" name="Text 24"/>
          <p:cNvSpPr/>
          <p:nvPr/>
        </p:nvSpPr>
        <p:spPr>
          <a:xfrm>
            <a:off x="3657600" y="3794760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时间窗可拓展至24小时</a:t>
            </a:r>
            <a:endParaRPr lang="en-US" sz="980" dirty="0"/>
          </a:p>
        </p:txBody>
      </p:sp>
      <p:sp>
        <p:nvSpPr>
          <p:cNvPr id="34" name="Shape 25"/>
          <p:cNvSpPr/>
          <p:nvPr/>
        </p:nvSpPr>
        <p:spPr>
          <a:xfrm>
            <a:off x="8869680" y="2039112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35" name="Image 7" descr="/mnt/data/icons_extracted/06_标准化运营_靶心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3688" y="2098548"/>
            <a:ext cx="201168" cy="201168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9345168" y="2029968"/>
            <a:ext cx="187452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CISS病因分型</a:t>
            </a:r>
            <a:endParaRPr lang="en-US" sz="1220" dirty="0"/>
          </a:p>
        </p:txBody>
      </p:sp>
      <p:sp>
        <p:nvSpPr>
          <p:cNvPr id="37" name="Text 27"/>
          <p:cNvSpPr/>
          <p:nvPr/>
        </p:nvSpPr>
        <p:spPr>
          <a:xfrm>
            <a:off x="9345168" y="2258568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分型评估，明确复发风险</a:t>
            </a:r>
            <a:endParaRPr lang="en-US" sz="980" dirty="0"/>
          </a:p>
        </p:txBody>
      </p:sp>
      <p:sp>
        <p:nvSpPr>
          <p:cNvPr id="38" name="Shape 28"/>
          <p:cNvSpPr/>
          <p:nvPr/>
        </p:nvSpPr>
        <p:spPr>
          <a:xfrm>
            <a:off x="8869680" y="2551176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39" name="Image 8" descr="/mnt/data/icons_extracted/07_多中心复制_网络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3688" y="2610612"/>
            <a:ext cx="201168" cy="201168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9345168" y="2542032"/>
            <a:ext cx="187452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个体化治疗建议</a:t>
            </a:r>
            <a:endParaRPr lang="en-US" sz="1220" dirty="0"/>
          </a:p>
        </p:txBody>
      </p:sp>
      <p:sp>
        <p:nvSpPr>
          <p:cNvPr id="41" name="Text 30"/>
          <p:cNvSpPr/>
          <p:nvPr/>
        </p:nvSpPr>
        <p:spPr>
          <a:xfrm>
            <a:off x="9345168" y="2770632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循证推荐，辅助临床决策</a:t>
            </a:r>
            <a:endParaRPr lang="en-US" sz="980" dirty="0"/>
          </a:p>
        </p:txBody>
      </p:sp>
      <p:sp>
        <p:nvSpPr>
          <p:cNvPr id="42" name="Shape 31"/>
          <p:cNvSpPr/>
          <p:nvPr/>
        </p:nvSpPr>
        <p:spPr>
          <a:xfrm>
            <a:off x="8869680" y="3063240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43" name="Image 9" descr="/mnt/data/icons_extracted/02_单店模型_门店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3688" y="3122676"/>
            <a:ext cx="201168" cy="201168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9345168" y="3054096"/>
            <a:ext cx="187452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单病种智能上报</a:t>
            </a:r>
            <a:endParaRPr lang="en-US" sz="1220" dirty="0"/>
          </a:p>
        </p:txBody>
      </p:sp>
      <p:sp>
        <p:nvSpPr>
          <p:cNvPr id="45" name="Text 33"/>
          <p:cNvSpPr/>
          <p:nvPr/>
        </p:nvSpPr>
        <p:spPr>
          <a:xfrm>
            <a:off x="9345168" y="3282696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自动化上报，提升管理效率</a:t>
            </a:r>
            <a:endParaRPr lang="en-US" sz="980" dirty="0"/>
          </a:p>
        </p:txBody>
      </p:sp>
      <p:sp>
        <p:nvSpPr>
          <p:cNvPr id="46" name="Shape 34"/>
          <p:cNvSpPr/>
          <p:nvPr/>
        </p:nvSpPr>
        <p:spPr>
          <a:xfrm>
            <a:off x="8869680" y="3575304"/>
            <a:ext cx="329184" cy="329184"/>
          </a:xfrm>
          <a:prstGeom prst="roundRect">
            <a:avLst/>
          </a:prstGeom>
          <a:solidFill>
            <a:srgbClr val="0E2A50"/>
          </a:solidFill>
          <a:ln w="10160">
            <a:solidFill>
              <a:srgbClr val="6DB8FF"/>
            </a:solidFill>
            <a:prstDash val="solid"/>
          </a:ln>
        </p:spPr>
      </p:sp>
      <p:pic>
        <p:nvPicPr>
          <p:cNvPr id="47" name="Image 10" descr="/mnt/data/icons_extracted/05_长期价值_增长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3688" y="3634740"/>
            <a:ext cx="201168" cy="201168"/>
          </a:xfrm>
          <a:prstGeom prst="rect">
            <a:avLst/>
          </a:prstGeom>
        </p:spPr>
      </p:pic>
      <p:sp>
        <p:nvSpPr>
          <p:cNvPr id="48" name="Text 35"/>
          <p:cNvSpPr/>
          <p:nvPr/>
        </p:nvSpPr>
        <p:spPr>
          <a:xfrm>
            <a:off x="9345295" y="3566160"/>
            <a:ext cx="2142490" cy="19177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质量过程改进与长期随访管理</a:t>
            </a:r>
            <a:endParaRPr lang="en-US" sz="1220" dirty="0"/>
          </a:p>
        </p:txBody>
      </p:sp>
      <p:sp>
        <p:nvSpPr>
          <p:cNvPr id="49" name="Text 36"/>
          <p:cNvSpPr/>
          <p:nvPr/>
        </p:nvSpPr>
        <p:spPr>
          <a:xfrm>
            <a:off x="9345168" y="3794760"/>
            <a:ext cx="2148840" cy="219456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C7D4E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指标监测，闭环随访管理</a:t>
            </a:r>
            <a:endParaRPr lang="en-US" sz="980" dirty="0"/>
          </a:p>
        </p:txBody>
      </p:sp>
      <p:sp>
        <p:nvSpPr>
          <p:cNvPr id="50" name="Shape 37"/>
          <p:cNvSpPr/>
          <p:nvPr/>
        </p:nvSpPr>
        <p:spPr>
          <a:xfrm>
            <a:off x="658368" y="4233672"/>
            <a:ext cx="1115568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51" name="Text 38"/>
          <p:cNvSpPr/>
          <p:nvPr/>
        </p:nvSpPr>
        <p:spPr>
          <a:xfrm>
            <a:off x="658495" y="4237990"/>
            <a:ext cx="1131570" cy="28321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ctr">
              <a:buNone/>
            </a:pPr>
            <a:r>
              <a:rPr lang="en-US" sz="107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NMPA III类注册证</a:t>
            </a:r>
            <a:endParaRPr lang="en-US" sz="1070" dirty="0"/>
          </a:p>
        </p:txBody>
      </p:sp>
      <p:sp>
        <p:nvSpPr>
          <p:cNvPr id="52" name="Shape 39"/>
          <p:cNvSpPr/>
          <p:nvPr/>
        </p:nvSpPr>
        <p:spPr>
          <a:xfrm>
            <a:off x="1956816" y="4233672"/>
            <a:ext cx="1115568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53" name="Text 40"/>
          <p:cNvSpPr/>
          <p:nvPr/>
        </p:nvSpPr>
        <p:spPr>
          <a:xfrm>
            <a:off x="1956816" y="4238244"/>
            <a:ext cx="1115568" cy="28346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7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指南纳入</a:t>
            </a:r>
            <a:endParaRPr lang="en-US" sz="1070" dirty="0"/>
          </a:p>
        </p:txBody>
      </p:sp>
      <p:sp>
        <p:nvSpPr>
          <p:cNvPr id="54" name="Shape 41"/>
          <p:cNvSpPr/>
          <p:nvPr/>
        </p:nvSpPr>
        <p:spPr>
          <a:xfrm>
            <a:off x="3255264" y="4233672"/>
            <a:ext cx="1115568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55" name="Text 42"/>
          <p:cNvSpPr/>
          <p:nvPr/>
        </p:nvSpPr>
        <p:spPr>
          <a:xfrm>
            <a:off x="3255264" y="4238244"/>
            <a:ext cx="1115568" cy="28346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7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医保收费许可</a:t>
            </a:r>
            <a:endParaRPr lang="en-US" sz="1070" dirty="0"/>
          </a:p>
        </p:txBody>
      </p:sp>
      <p:sp>
        <p:nvSpPr>
          <p:cNvPr id="56" name="Shape 43"/>
          <p:cNvSpPr/>
          <p:nvPr/>
        </p:nvSpPr>
        <p:spPr>
          <a:xfrm>
            <a:off x="4553712" y="4233672"/>
            <a:ext cx="1115568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57" name="Text 44"/>
          <p:cNvSpPr/>
          <p:nvPr/>
        </p:nvSpPr>
        <p:spPr>
          <a:xfrm>
            <a:off x="4553712" y="4238244"/>
            <a:ext cx="1115568" cy="28346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7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NEJM研究成果</a:t>
            </a:r>
            <a:endParaRPr lang="en-US" sz="1070" dirty="0"/>
          </a:p>
        </p:txBody>
      </p:sp>
      <p:sp>
        <p:nvSpPr>
          <p:cNvPr id="58" name="Shape 45"/>
          <p:cNvSpPr/>
          <p:nvPr/>
        </p:nvSpPr>
        <p:spPr>
          <a:xfrm>
            <a:off x="6419088" y="4233672"/>
            <a:ext cx="676656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59" name="Text 46"/>
          <p:cNvSpPr/>
          <p:nvPr/>
        </p:nvSpPr>
        <p:spPr>
          <a:xfrm>
            <a:off x="6419088" y="4238244"/>
            <a:ext cx="676656" cy="28346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77家医院</a:t>
            </a:r>
            <a:endParaRPr lang="en-US" sz="1020" dirty="0"/>
          </a:p>
        </p:txBody>
      </p:sp>
      <p:sp>
        <p:nvSpPr>
          <p:cNvPr id="60" name="Shape 47"/>
          <p:cNvSpPr/>
          <p:nvPr/>
        </p:nvSpPr>
        <p:spPr>
          <a:xfrm>
            <a:off x="7159752" y="4233672"/>
            <a:ext cx="676656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61" name="Text 48"/>
          <p:cNvSpPr/>
          <p:nvPr/>
        </p:nvSpPr>
        <p:spPr>
          <a:xfrm>
            <a:off x="7159752" y="4238244"/>
            <a:ext cx="676656" cy="28346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21605例</a:t>
            </a:r>
            <a:endParaRPr lang="en-US" sz="1020" dirty="0"/>
          </a:p>
        </p:txBody>
      </p:sp>
      <p:sp>
        <p:nvSpPr>
          <p:cNvPr id="62" name="Shape 49"/>
          <p:cNvSpPr/>
          <p:nvPr/>
        </p:nvSpPr>
        <p:spPr>
          <a:xfrm>
            <a:off x="7823200" y="4233545"/>
            <a:ext cx="1576705" cy="292735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63" name="Text 50"/>
          <p:cNvSpPr/>
          <p:nvPr/>
        </p:nvSpPr>
        <p:spPr>
          <a:xfrm>
            <a:off x="7858125" y="4237990"/>
            <a:ext cx="1500505" cy="28321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3个月复发率相对下</a:t>
            </a:r>
            <a:r>
              <a:rPr lang="zh-CN" alt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降</a:t>
            </a:r>
            <a:r>
              <a:rPr 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25.6%</a:t>
            </a:r>
            <a:endParaRPr lang="en-US" sz="1020" dirty="0"/>
          </a:p>
        </p:txBody>
      </p:sp>
      <p:sp>
        <p:nvSpPr>
          <p:cNvPr id="64" name="Shape 51"/>
          <p:cNvSpPr/>
          <p:nvPr/>
        </p:nvSpPr>
        <p:spPr>
          <a:xfrm>
            <a:off x="9400032" y="4233672"/>
            <a:ext cx="1426464" cy="292608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65" name="Text 52"/>
          <p:cNvSpPr/>
          <p:nvPr/>
        </p:nvSpPr>
        <p:spPr>
          <a:xfrm>
            <a:off x="9399905" y="4237990"/>
            <a:ext cx="1431925" cy="28321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6/12个月复发率下降35%+</a:t>
            </a:r>
            <a:endParaRPr lang="en-US" sz="1020" dirty="0"/>
          </a:p>
        </p:txBody>
      </p:sp>
      <p:sp>
        <p:nvSpPr>
          <p:cNvPr id="66" name="Shape 53"/>
          <p:cNvSpPr/>
          <p:nvPr/>
        </p:nvSpPr>
        <p:spPr>
          <a:xfrm>
            <a:off x="10876280" y="4233545"/>
            <a:ext cx="732155" cy="292735"/>
          </a:xfrm>
          <a:prstGeom prst="roundRect">
            <a:avLst/>
          </a:prstGeom>
          <a:solidFill>
            <a:srgbClr val="071426"/>
          </a:solidFill>
          <a:ln w="11430">
            <a:solidFill>
              <a:srgbClr val="75B7FF">
                <a:alpha val="85000"/>
              </a:srgbClr>
            </a:solidFill>
            <a:prstDash val="solid"/>
          </a:ln>
        </p:spPr>
      </p:sp>
      <p:sp>
        <p:nvSpPr>
          <p:cNvPr id="67" name="Text 54"/>
          <p:cNvSpPr/>
          <p:nvPr/>
        </p:nvSpPr>
        <p:spPr>
          <a:xfrm>
            <a:off x="10857865" y="4237990"/>
            <a:ext cx="750570" cy="277495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fontScale="90000"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BMJ研究成果</a:t>
            </a:r>
            <a:endParaRPr lang="en-US" sz="1020" dirty="0"/>
          </a:p>
        </p:txBody>
      </p:sp>
      <p:sp>
        <p:nvSpPr>
          <p:cNvPr id="68" name="Shape 55"/>
          <p:cNvSpPr/>
          <p:nvPr/>
        </p:nvSpPr>
        <p:spPr>
          <a:xfrm>
            <a:off x="566928" y="4828032"/>
            <a:ext cx="11045952" cy="768096"/>
          </a:xfrm>
          <a:prstGeom prst="roundRect">
            <a:avLst/>
          </a:prstGeom>
          <a:solidFill>
            <a:srgbClr val="071932">
              <a:alpha val="95000"/>
            </a:srgbClr>
          </a:solidFill>
          <a:ln w="12700">
            <a:solidFill>
              <a:srgbClr val="54B9FF">
                <a:alpha val="90000"/>
              </a:srgbClr>
            </a:solidFill>
            <a:prstDash val="solid"/>
          </a:ln>
        </p:spPr>
      </p:sp>
      <p:sp>
        <p:nvSpPr>
          <p:cNvPr id="69" name="Shape 56"/>
          <p:cNvSpPr/>
          <p:nvPr/>
        </p:nvSpPr>
        <p:spPr>
          <a:xfrm>
            <a:off x="658368" y="4928616"/>
            <a:ext cx="1874520" cy="566928"/>
          </a:xfrm>
          <a:prstGeom prst="chevron">
            <a:avLst/>
          </a:prstGeom>
          <a:solidFill>
            <a:srgbClr val="0A1B35">
              <a:alpha val="97000"/>
            </a:srgbClr>
          </a:solidFill>
          <a:ln w="12700">
            <a:solidFill>
              <a:srgbClr val="65B9FF">
                <a:alpha val="88000"/>
              </a:srgbClr>
            </a:solidFill>
            <a:prstDash val="solid"/>
          </a:ln>
        </p:spPr>
      </p:sp>
      <p:pic>
        <p:nvPicPr>
          <p:cNvPr id="70" name="Image 11" descr="/mnt/data/icons_extracted/06_标准化运营_靶心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5056632"/>
            <a:ext cx="310896" cy="310896"/>
          </a:xfrm>
          <a:prstGeom prst="rect">
            <a:avLst/>
          </a:prstGeom>
        </p:spPr>
      </p:pic>
      <p:sp>
        <p:nvSpPr>
          <p:cNvPr id="71" name="Text 57"/>
          <p:cNvSpPr/>
          <p:nvPr/>
        </p:nvSpPr>
        <p:spPr>
          <a:xfrm>
            <a:off x="1146175" y="5020310"/>
            <a:ext cx="1276985" cy="32893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急性期影像决策</a:t>
            </a:r>
            <a:endParaRPr lang="en-US" sz="1330" dirty="0"/>
          </a:p>
        </p:txBody>
      </p:sp>
      <p:sp>
        <p:nvSpPr>
          <p:cNvPr id="72" name="Shape 58"/>
          <p:cNvSpPr/>
          <p:nvPr/>
        </p:nvSpPr>
        <p:spPr>
          <a:xfrm>
            <a:off x="2926080" y="4928616"/>
            <a:ext cx="1874520" cy="566928"/>
          </a:xfrm>
          <a:prstGeom prst="chevron">
            <a:avLst/>
          </a:prstGeom>
          <a:solidFill>
            <a:srgbClr val="0A1B35">
              <a:alpha val="97000"/>
            </a:srgbClr>
          </a:solidFill>
          <a:ln w="12700">
            <a:solidFill>
              <a:srgbClr val="65B9FF">
                <a:alpha val="88000"/>
              </a:srgbClr>
            </a:solidFill>
            <a:prstDash val="solid"/>
          </a:ln>
        </p:spPr>
      </p:sp>
      <p:pic>
        <p:nvPicPr>
          <p:cNvPr id="73" name="Image 12" descr="/mnt/data/icons_extracted/08_投资价值_钻石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8960" y="5056632"/>
            <a:ext cx="310896" cy="310896"/>
          </a:xfrm>
          <a:prstGeom prst="rect">
            <a:avLst/>
          </a:prstGeom>
        </p:spPr>
      </p:pic>
      <p:sp>
        <p:nvSpPr>
          <p:cNvPr id="74" name="Text 59"/>
          <p:cNvSpPr/>
          <p:nvPr/>
        </p:nvSpPr>
        <p:spPr>
          <a:xfrm>
            <a:off x="3374390" y="5020310"/>
            <a:ext cx="1316355" cy="32893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二级预防管理</a:t>
            </a:r>
            <a:endParaRPr lang="en-US" sz="1330" dirty="0"/>
          </a:p>
        </p:txBody>
      </p:sp>
      <p:sp>
        <p:nvSpPr>
          <p:cNvPr id="75" name="Shape 60"/>
          <p:cNvSpPr/>
          <p:nvPr/>
        </p:nvSpPr>
        <p:spPr>
          <a:xfrm>
            <a:off x="5029200" y="4928616"/>
            <a:ext cx="1874520" cy="566928"/>
          </a:xfrm>
          <a:prstGeom prst="chevron">
            <a:avLst/>
          </a:prstGeom>
          <a:solidFill>
            <a:srgbClr val="0A1B35">
              <a:alpha val="97000"/>
            </a:srgbClr>
          </a:solidFill>
          <a:ln w="12700">
            <a:solidFill>
              <a:srgbClr val="65B9FF">
                <a:alpha val="88000"/>
              </a:srgbClr>
            </a:solidFill>
            <a:prstDash val="solid"/>
          </a:ln>
        </p:spPr>
      </p:sp>
      <p:pic>
        <p:nvPicPr>
          <p:cNvPr id="76" name="Image 13" descr="/mnt/data/icons_extracted/03_全国复制_定位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2080" y="5056632"/>
            <a:ext cx="310896" cy="310896"/>
          </a:xfrm>
          <a:prstGeom prst="rect">
            <a:avLst/>
          </a:prstGeom>
        </p:spPr>
      </p:pic>
      <p:sp>
        <p:nvSpPr>
          <p:cNvPr id="77" name="Text 61"/>
          <p:cNvSpPr/>
          <p:nvPr/>
        </p:nvSpPr>
        <p:spPr>
          <a:xfrm>
            <a:off x="5453380" y="5020310"/>
            <a:ext cx="1340485" cy="32893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卒中后康复干预</a:t>
            </a:r>
            <a:endParaRPr lang="en-US" sz="1330" dirty="0"/>
          </a:p>
        </p:txBody>
      </p:sp>
      <p:sp>
        <p:nvSpPr>
          <p:cNvPr id="78" name="Shape 62"/>
          <p:cNvSpPr/>
          <p:nvPr/>
        </p:nvSpPr>
        <p:spPr>
          <a:xfrm>
            <a:off x="7223760" y="4928616"/>
            <a:ext cx="1874520" cy="566928"/>
          </a:xfrm>
          <a:prstGeom prst="chevron">
            <a:avLst/>
          </a:prstGeom>
          <a:solidFill>
            <a:srgbClr val="0A1B35">
              <a:alpha val="97000"/>
            </a:srgbClr>
          </a:solidFill>
          <a:ln w="12700">
            <a:solidFill>
              <a:srgbClr val="65B9FF">
                <a:alpha val="88000"/>
              </a:srgbClr>
            </a:solidFill>
            <a:prstDash val="solid"/>
          </a:ln>
        </p:spPr>
      </p:sp>
      <p:pic>
        <p:nvPicPr>
          <p:cNvPr id="79" name="Image 14" descr="/mnt/data/icons_extracted/02_单店模型_门店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800" y="5056505"/>
            <a:ext cx="279400" cy="311150"/>
          </a:xfrm>
          <a:prstGeom prst="rect">
            <a:avLst/>
          </a:prstGeom>
        </p:spPr>
      </p:pic>
      <p:sp>
        <p:nvSpPr>
          <p:cNvPr id="80" name="Text 63"/>
          <p:cNvSpPr/>
          <p:nvPr/>
        </p:nvSpPr>
        <p:spPr>
          <a:xfrm>
            <a:off x="7717155" y="5020310"/>
            <a:ext cx="1271270" cy="347345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长期随访复评</a:t>
            </a:r>
            <a:endParaRPr lang="en-US" sz="1330" dirty="0"/>
          </a:p>
        </p:txBody>
      </p:sp>
      <p:sp>
        <p:nvSpPr>
          <p:cNvPr id="81" name="Shape 64"/>
          <p:cNvSpPr/>
          <p:nvPr/>
        </p:nvSpPr>
        <p:spPr>
          <a:xfrm>
            <a:off x="9290304" y="4928616"/>
            <a:ext cx="1938528" cy="566928"/>
          </a:xfrm>
          <a:prstGeom prst="chevron">
            <a:avLst/>
          </a:prstGeom>
          <a:solidFill>
            <a:srgbClr val="0A1B35">
              <a:alpha val="97000"/>
            </a:srgbClr>
          </a:solidFill>
          <a:ln w="12700">
            <a:solidFill>
              <a:srgbClr val="65B9FF">
                <a:alpha val="88000"/>
              </a:srgbClr>
            </a:solidFill>
            <a:prstDash val="solid"/>
          </a:ln>
        </p:spPr>
      </p:sp>
      <p:pic>
        <p:nvPicPr>
          <p:cNvPr id="82" name="Image 15" descr="/mnt/data/icons_extracted/04_技术平台_AI脑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605" y="5056505"/>
            <a:ext cx="276225" cy="311150"/>
          </a:xfrm>
          <a:prstGeom prst="rect">
            <a:avLst/>
          </a:prstGeom>
        </p:spPr>
      </p:pic>
      <p:sp>
        <p:nvSpPr>
          <p:cNvPr id="83" name="Text 65"/>
          <p:cNvSpPr/>
          <p:nvPr/>
        </p:nvSpPr>
        <p:spPr>
          <a:xfrm>
            <a:off x="9810750" y="5020310"/>
            <a:ext cx="1308735" cy="381635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专病数据沉淀</a:t>
            </a:r>
            <a:endParaRPr lang="en-US" sz="1330" dirty="0"/>
          </a:p>
        </p:txBody>
      </p:sp>
      <p:sp>
        <p:nvSpPr>
          <p:cNvPr id="84" name="Shape 66"/>
          <p:cNvSpPr/>
          <p:nvPr/>
        </p:nvSpPr>
        <p:spPr>
          <a:xfrm>
            <a:off x="2788920" y="5212080"/>
            <a:ext cx="155448" cy="0"/>
          </a:xfrm>
          <a:prstGeom prst="line">
            <a:avLst/>
          </a:prstGeom>
          <a:noFill/>
          <a:ln w="25400">
            <a:solidFill>
              <a:srgbClr val="76CFFF"/>
            </a:solidFill>
            <a:prstDash val="solid"/>
            <a:headEnd type="none"/>
            <a:tailEnd type="none"/>
          </a:ln>
        </p:spPr>
      </p:sp>
      <p:sp>
        <p:nvSpPr>
          <p:cNvPr id="85" name="Shape 67"/>
          <p:cNvSpPr/>
          <p:nvPr/>
        </p:nvSpPr>
        <p:spPr>
          <a:xfrm>
            <a:off x="4855464" y="5212080"/>
            <a:ext cx="173736" cy="0"/>
          </a:xfrm>
          <a:prstGeom prst="line">
            <a:avLst/>
          </a:prstGeom>
          <a:noFill/>
          <a:ln w="25400">
            <a:solidFill>
              <a:srgbClr val="76CFFF"/>
            </a:solidFill>
            <a:prstDash val="solid"/>
            <a:headEnd type="none"/>
            <a:tailEnd type="none"/>
          </a:ln>
        </p:spPr>
      </p:sp>
      <p:sp>
        <p:nvSpPr>
          <p:cNvPr id="86" name="Shape 68"/>
          <p:cNvSpPr/>
          <p:nvPr/>
        </p:nvSpPr>
        <p:spPr>
          <a:xfrm>
            <a:off x="7040880" y="5212080"/>
            <a:ext cx="182880" cy="0"/>
          </a:xfrm>
          <a:prstGeom prst="line">
            <a:avLst/>
          </a:prstGeom>
          <a:noFill/>
          <a:ln w="25400">
            <a:solidFill>
              <a:srgbClr val="76CFFF"/>
            </a:solidFill>
            <a:prstDash val="solid"/>
            <a:headEnd type="none"/>
            <a:tailEnd type="none"/>
          </a:ln>
        </p:spPr>
      </p:sp>
      <p:sp>
        <p:nvSpPr>
          <p:cNvPr id="87" name="Shape 69"/>
          <p:cNvSpPr/>
          <p:nvPr/>
        </p:nvSpPr>
        <p:spPr>
          <a:xfrm>
            <a:off x="9098280" y="5212080"/>
            <a:ext cx="192024" cy="0"/>
          </a:xfrm>
          <a:prstGeom prst="line">
            <a:avLst/>
          </a:prstGeom>
          <a:noFill/>
          <a:ln w="25400">
            <a:solidFill>
              <a:srgbClr val="76CFFF"/>
            </a:solidFill>
            <a:prstDash val="solid"/>
            <a:headEnd type="none"/>
            <a:tailEnd type="none"/>
          </a:ln>
        </p:spPr>
      </p:sp>
      <p:sp>
        <p:nvSpPr>
          <p:cNvPr id="88" name="Text 70"/>
          <p:cNvSpPr/>
          <p:nvPr/>
        </p:nvSpPr>
        <p:spPr>
          <a:xfrm>
            <a:off x="365760" y="5998464"/>
            <a:ext cx="1234440" cy="41148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CE7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战略价值</a:t>
            </a:r>
            <a:endParaRPr lang="en-US" sz="1500" dirty="0"/>
          </a:p>
        </p:txBody>
      </p:sp>
      <p:sp>
        <p:nvSpPr>
          <p:cNvPr id="89" name="Shape 71"/>
          <p:cNvSpPr/>
          <p:nvPr/>
        </p:nvSpPr>
        <p:spPr>
          <a:xfrm>
            <a:off x="1691640" y="5989320"/>
            <a:ext cx="0" cy="457200"/>
          </a:xfrm>
          <a:prstGeom prst="line">
            <a:avLst/>
          </a:prstGeom>
          <a:noFill/>
          <a:ln w="10160">
            <a:solidFill>
              <a:srgbClr val="6E7E9A">
                <a:alpha val="85000"/>
              </a:srgbClr>
            </a:solidFill>
            <a:prstDash val="solid"/>
            <a:headEnd type="none"/>
            <a:tailEnd type="none"/>
          </a:ln>
        </p:spPr>
      </p:sp>
      <p:pic>
        <p:nvPicPr>
          <p:cNvPr id="90" name="Image 16" descr="/mnt/data/icons_extracted/08_投资价值_钻石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0240" y="6025896"/>
            <a:ext cx="320040" cy="320040"/>
          </a:xfrm>
          <a:prstGeom prst="rect">
            <a:avLst/>
          </a:prstGeom>
        </p:spPr>
      </p:pic>
      <p:sp>
        <p:nvSpPr>
          <p:cNvPr id="91" name="Text 72"/>
          <p:cNvSpPr/>
          <p:nvPr/>
        </p:nvSpPr>
        <p:spPr>
          <a:xfrm>
            <a:off x="2395728" y="5971032"/>
            <a:ext cx="155448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卒中专病服务链条</a:t>
            </a:r>
            <a:endParaRPr lang="en-US" sz="1150" dirty="0"/>
          </a:p>
        </p:txBody>
      </p:sp>
      <p:sp>
        <p:nvSpPr>
          <p:cNvPr id="92" name="Text 73"/>
          <p:cNvSpPr/>
          <p:nvPr/>
        </p:nvSpPr>
        <p:spPr>
          <a:xfrm>
            <a:off x="2395855" y="6209030"/>
            <a:ext cx="1770380" cy="201295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860" dirty="0">
                <a:solidFill>
                  <a:srgbClr val="C8D3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覆盖筛查-救治-康复-随访全流程</a:t>
            </a:r>
            <a:endParaRPr lang="en-US" sz="860" dirty="0"/>
          </a:p>
        </p:txBody>
      </p:sp>
      <p:sp>
        <p:nvSpPr>
          <p:cNvPr id="93" name="Shape 74"/>
          <p:cNvSpPr/>
          <p:nvPr/>
        </p:nvSpPr>
        <p:spPr>
          <a:xfrm>
            <a:off x="4370832" y="5980176"/>
            <a:ext cx="0" cy="457200"/>
          </a:xfrm>
          <a:prstGeom prst="line">
            <a:avLst/>
          </a:prstGeom>
          <a:noFill/>
          <a:ln w="10160">
            <a:solidFill>
              <a:srgbClr val="6E7E9A">
                <a:alpha val="85000"/>
              </a:srgbClr>
            </a:solidFill>
            <a:prstDash val="solid"/>
            <a:headEnd type="none"/>
            <a:tailEnd type="none"/>
          </a:ln>
        </p:spPr>
      </p:sp>
      <p:pic>
        <p:nvPicPr>
          <p:cNvPr id="94" name="Image 17" descr="/mnt/data/icons_extracted/02_单店模型_门店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7720" y="6025896"/>
            <a:ext cx="320040" cy="320040"/>
          </a:xfrm>
          <a:prstGeom prst="rect">
            <a:avLst/>
          </a:prstGeom>
        </p:spPr>
      </p:pic>
      <p:sp>
        <p:nvSpPr>
          <p:cNvPr id="95" name="Text 75"/>
          <p:cNvSpPr/>
          <p:nvPr/>
        </p:nvSpPr>
        <p:spPr>
          <a:xfrm>
            <a:off x="5093208" y="5971032"/>
            <a:ext cx="155448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医院合作切入点</a:t>
            </a:r>
            <a:endParaRPr lang="en-US" sz="1150" dirty="0"/>
          </a:p>
        </p:txBody>
      </p:sp>
      <p:sp>
        <p:nvSpPr>
          <p:cNvPr id="96" name="Text 76"/>
          <p:cNvSpPr/>
          <p:nvPr/>
        </p:nvSpPr>
        <p:spPr>
          <a:xfrm>
            <a:off x="5093208" y="6208776"/>
            <a:ext cx="1554480" cy="20116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860" dirty="0">
                <a:solidFill>
                  <a:srgbClr val="C8D3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场景切入，深化合作粘性</a:t>
            </a:r>
            <a:endParaRPr lang="en-US" sz="860" dirty="0"/>
          </a:p>
        </p:txBody>
      </p:sp>
      <p:sp>
        <p:nvSpPr>
          <p:cNvPr id="97" name="Shape 77"/>
          <p:cNvSpPr/>
          <p:nvPr/>
        </p:nvSpPr>
        <p:spPr>
          <a:xfrm>
            <a:off x="6967728" y="5980176"/>
            <a:ext cx="0" cy="457200"/>
          </a:xfrm>
          <a:prstGeom prst="line">
            <a:avLst/>
          </a:prstGeom>
          <a:noFill/>
          <a:ln w="10160">
            <a:solidFill>
              <a:srgbClr val="6E7E9A">
                <a:alpha val="85000"/>
              </a:srgbClr>
            </a:solidFill>
            <a:prstDash val="solid"/>
            <a:headEnd type="none"/>
            <a:tailEnd type="none"/>
          </a:ln>
        </p:spPr>
      </p:sp>
      <p:pic>
        <p:nvPicPr>
          <p:cNvPr id="98" name="Image 18" descr="/mnt/data/icons_extracted/07_多中心复制_网络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6025896"/>
            <a:ext cx="320040" cy="320040"/>
          </a:xfrm>
          <a:prstGeom prst="rect">
            <a:avLst/>
          </a:prstGeom>
        </p:spPr>
      </p:pic>
      <p:sp>
        <p:nvSpPr>
          <p:cNvPr id="99" name="Text 78"/>
          <p:cNvSpPr/>
          <p:nvPr/>
        </p:nvSpPr>
        <p:spPr>
          <a:xfrm>
            <a:off x="7699248" y="5971032"/>
            <a:ext cx="173736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卒中后康复患者来源</a:t>
            </a:r>
            <a:endParaRPr lang="en-US" sz="1150" dirty="0"/>
          </a:p>
        </p:txBody>
      </p:sp>
      <p:sp>
        <p:nvSpPr>
          <p:cNvPr id="100" name="Text 79"/>
          <p:cNvSpPr/>
          <p:nvPr/>
        </p:nvSpPr>
        <p:spPr>
          <a:xfrm>
            <a:off x="7699248" y="6208776"/>
            <a:ext cx="1737360" cy="20116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860" dirty="0">
                <a:solidFill>
                  <a:srgbClr val="C8D3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延伸服务边界，提升变现空间</a:t>
            </a:r>
            <a:endParaRPr lang="en-US" sz="860" dirty="0"/>
          </a:p>
        </p:txBody>
      </p:sp>
      <p:sp>
        <p:nvSpPr>
          <p:cNvPr id="101" name="Shape 80"/>
          <p:cNvSpPr/>
          <p:nvPr/>
        </p:nvSpPr>
        <p:spPr>
          <a:xfrm>
            <a:off x="9528048" y="5980176"/>
            <a:ext cx="0" cy="457200"/>
          </a:xfrm>
          <a:prstGeom prst="line">
            <a:avLst/>
          </a:prstGeom>
          <a:noFill/>
          <a:ln w="10160">
            <a:solidFill>
              <a:srgbClr val="6E7E9A">
                <a:alpha val="85000"/>
              </a:srgbClr>
            </a:solidFill>
            <a:prstDash val="solid"/>
            <a:headEnd type="none"/>
            <a:tailEnd type="none"/>
          </a:ln>
        </p:spPr>
      </p:sp>
      <p:pic>
        <p:nvPicPr>
          <p:cNvPr id="102" name="Image 19" descr="/mnt/data/icons_extracted/04_技术平台_AI脑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0" y="6025896"/>
            <a:ext cx="320040" cy="320040"/>
          </a:xfrm>
          <a:prstGeom prst="rect">
            <a:avLst/>
          </a:prstGeom>
        </p:spPr>
      </p:pic>
      <p:sp>
        <p:nvSpPr>
          <p:cNvPr id="103" name="Text 81"/>
          <p:cNvSpPr/>
          <p:nvPr/>
        </p:nvSpPr>
        <p:spPr>
          <a:xfrm>
            <a:off x="10259568" y="5971032"/>
            <a:ext cx="1600200" cy="192024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强化AI与数据平台属性</a:t>
            </a:r>
            <a:endParaRPr lang="en-US" sz="1150" dirty="0"/>
          </a:p>
        </p:txBody>
      </p:sp>
      <p:sp>
        <p:nvSpPr>
          <p:cNvPr id="104" name="Text 82"/>
          <p:cNvSpPr/>
          <p:nvPr/>
        </p:nvSpPr>
        <p:spPr>
          <a:xfrm>
            <a:off x="10259568" y="6208776"/>
            <a:ext cx="1600200" cy="20116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860" dirty="0">
                <a:solidFill>
                  <a:srgbClr val="C8D3E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沉淀专病数据资产，构建壁垒</a:t>
            </a:r>
            <a:endParaRPr lang="en-US" sz="860" dirty="0"/>
          </a:p>
        </p:txBody>
      </p:sp>
      <p:pic>
        <p:nvPicPr>
          <p:cNvPr id="106" name="图片 105"/>
          <p:cNvPicPr>
            <a:picLocks noChangeAspect="1"/>
          </p:cNvPicPr>
          <p:nvPr/>
        </p:nvPicPr>
        <p:blipFill>
          <a:blip r:embed="rId9"/>
          <a:srcRect t="-414" r="-2636"/>
          <a:stretch>
            <a:fillRect/>
          </a:stretch>
        </p:blipFill>
        <p:spPr>
          <a:xfrm>
            <a:off x="475615" y="2038350"/>
            <a:ext cx="2705100" cy="2037080"/>
          </a:xfrm>
          <a:prstGeom prst="roundRect">
            <a:avLst/>
          </a:prstGeom>
        </p:spPr>
      </p:pic>
      <p:pic>
        <p:nvPicPr>
          <p:cNvPr id="107" name="图片 10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8555" y="2038985"/>
            <a:ext cx="2715260" cy="2194560"/>
          </a:xfrm>
          <a:prstGeom prst="roundRect">
            <a:avLst/>
          </a:prstGeom>
        </p:spPr>
      </p:pic>
      <p:pic>
        <p:nvPicPr>
          <p:cNvPr id="7" name="Picture 5" descr="sy_logo_crop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60" y="201168"/>
            <a:ext cx="1965960" cy="679756"/>
          </a:xfrm>
          <a:prstGeom prst="rect">
            <a:avLst/>
          </a:prstGeom>
        </p:spPr>
      </p:pic>
      <p:cxnSp>
        <p:nvCxnSpPr>
          <p:cNvPr id="15" name="Connector 4"/>
          <p:cNvCxnSpPr/>
          <p:nvPr/>
        </p:nvCxnSpPr>
        <p:spPr>
          <a:xfrm>
            <a:off x="201168" y="950976"/>
            <a:ext cx="1490472" cy="0"/>
          </a:xfrm>
          <a:prstGeom prst="line">
            <a:avLst/>
          </a:prstGeom>
          <a:ln w="15240">
            <a:solidFill>
              <a:srgbClr val="2AB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5"/>
          <p:cNvCxnSpPr/>
          <p:nvPr/>
        </p:nvCxnSpPr>
        <p:spPr>
          <a:xfrm>
            <a:off x="10222992" y="950976"/>
            <a:ext cx="1435608" cy="0"/>
          </a:xfrm>
          <a:prstGeom prst="line">
            <a:avLst/>
          </a:prstGeom>
          <a:ln w="15240">
            <a:solidFill>
              <a:srgbClr val="2AB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 6"/>
          <p:cNvCxnSpPr/>
          <p:nvPr/>
        </p:nvCxnSpPr>
        <p:spPr>
          <a:xfrm>
            <a:off x="4160520" y="1060704"/>
            <a:ext cx="4023359" cy="0"/>
          </a:xfrm>
          <a:prstGeom prst="line">
            <a:avLst/>
          </a:prstGeom>
          <a:ln w="15240">
            <a:solidFill>
              <a:srgbClr val="2AB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pbfs_dark_gradient_bg_v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A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y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82880"/>
            <a:ext cx="1417320" cy="490056"/>
          </a:xfrm>
          <a:prstGeom prst="rect">
            <a:avLst/>
          </a:prstGeom>
        </p:spPr>
      </p:pic>
      <p:cxnSp>
        <p:nvCxnSpPr>
          <p:cNvPr id="5" name="Connector 4"/>
          <p:cNvCxnSpPr/>
          <p:nvPr/>
        </p:nvCxnSpPr>
        <p:spPr>
          <a:xfrm>
            <a:off x="201168" y="932688"/>
            <a:ext cx="1399032" cy="0"/>
          </a:xfrm>
          <a:prstGeom prst="line">
            <a:avLst/>
          </a:prstGeom>
          <a:ln w="1270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3977639" y="1024128"/>
            <a:ext cx="4251961" cy="0"/>
          </a:xfrm>
          <a:prstGeom prst="line">
            <a:avLst/>
          </a:prstGeom>
          <a:ln w="1270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10058400" y="932688"/>
            <a:ext cx="1600200" cy="0"/>
          </a:xfrm>
          <a:prstGeom prst="line">
            <a:avLst/>
          </a:prstGeom>
          <a:ln w="1270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83685" y="174879"/>
            <a:ext cx="4085590" cy="49149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600" b="1">
                <a:solidFill>
                  <a:srgbClr val="76E8FF"/>
                </a:solidFill>
                <a:latin typeface="微软雅黑" panose="020B0503020204020204" charset="-122"/>
                <a:sym typeface="+mn-ea"/>
              </a:rPr>
              <a:t>1</a:t>
            </a:r>
            <a:r>
              <a:rPr lang="en-US" sz="2600" b="1">
                <a:solidFill>
                  <a:srgbClr val="76E8FF"/>
                </a:solidFill>
                <a:latin typeface="微软雅黑" panose="020B0503020204020204" charset="-122"/>
                <a:sym typeface="+mn-ea"/>
              </a:rPr>
              <a:t>3</a:t>
            </a:r>
            <a:r>
              <a:rPr sz="2600" b="1">
                <a:solidFill>
                  <a:srgbClr val="FFFFFF"/>
                </a:solidFill>
                <a:latin typeface="微软雅黑" panose="020B0503020204020204" charset="-122"/>
              </a:rPr>
              <a:t>  |  研发体系与数据价值</a:t>
            </a:r>
            <a:endParaRPr sz="2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9080" y="713232"/>
            <a:ext cx="443484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250" b="0">
                <a:solidFill>
                  <a:srgbClr val="BEDCF0"/>
                </a:solidFill>
                <a:latin typeface="微软雅黑" panose="020B0503020204020204" charset="-122"/>
              </a:rPr>
              <a:t>智能体建设 · 临床数据沉淀 · 算法迭代 · 业务转化</a:t>
            </a:r>
            <a:endParaRPr sz="125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0040" y="1261872"/>
            <a:ext cx="4389120" cy="3886200"/>
          </a:xfrm>
          <a:prstGeom prst="roundRect">
            <a:avLst/>
          </a:prstGeom>
          <a:solidFill>
            <a:srgbClr val="041D4E"/>
          </a:solidFill>
          <a:ln w="1270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892040" y="1261872"/>
            <a:ext cx="6995160" cy="3886200"/>
          </a:xfrm>
          <a:prstGeom prst="roundRect">
            <a:avLst/>
          </a:prstGeom>
          <a:solidFill>
            <a:srgbClr val="041D4E"/>
          </a:solidFill>
          <a:ln w="1270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20040" y="5285232"/>
            <a:ext cx="11567160" cy="1234440"/>
          </a:xfrm>
          <a:prstGeom prst="roundRect">
            <a:avLst/>
          </a:prstGeom>
          <a:solidFill>
            <a:srgbClr val="041D4E"/>
          </a:solidFill>
          <a:ln w="1270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91640" y="1408176"/>
            <a:ext cx="16002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68EBFF"/>
                </a:solidFill>
                <a:latin typeface="微软雅黑" panose="020B0503020204020204" charset="-122"/>
              </a:rPr>
              <a:t>研发体系</a:t>
            </a:r>
            <a:endParaRPr sz="2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14" name="Connector 13"/>
          <p:cNvCxnSpPr/>
          <p:nvPr/>
        </p:nvCxnSpPr>
        <p:spPr>
          <a:xfrm>
            <a:off x="1261872" y="1536192"/>
            <a:ext cx="310896" cy="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3310128" y="1536192"/>
            <a:ext cx="310896" cy="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662672" y="1408176"/>
            <a:ext cx="14630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68EBFF"/>
                </a:solidFill>
                <a:latin typeface="微软雅黑" panose="020B0503020204020204" charset="-122"/>
              </a:rPr>
              <a:t>数据价值</a:t>
            </a:r>
            <a:endParaRPr sz="2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17" name="Connector 16"/>
          <p:cNvCxnSpPr/>
          <p:nvPr/>
        </p:nvCxnSpPr>
        <p:spPr>
          <a:xfrm>
            <a:off x="7150608" y="1536192"/>
            <a:ext cx="347471" cy="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9217152" y="1536192"/>
            <a:ext cx="347472" cy="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20640" y="5440680"/>
            <a:ext cx="19202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68EBFF"/>
                </a:solidFill>
                <a:latin typeface="微软雅黑" panose="020B0503020204020204" charset="-122"/>
              </a:rPr>
              <a:t>核心价值闭环</a:t>
            </a:r>
            <a:endParaRPr sz="2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20" name="Connector 19"/>
          <p:cNvCxnSpPr/>
          <p:nvPr/>
        </p:nvCxnSpPr>
        <p:spPr>
          <a:xfrm>
            <a:off x="4617720" y="5559552"/>
            <a:ext cx="365760" cy="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7178040" y="5559552"/>
            <a:ext cx="365760" cy="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02920" y="1901952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" y="1947672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68EBFF"/>
                </a:solidFill>
                <a:latin typeface="微软雅黑" panose="020B0503020204020204" charset="-122"/>
              </a:rPr>
              <a:t>01</a:t>
            </a:r>
            <a:endParaRPr sz="15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24" name="Connector 23"/>
          <p:cNvCxnSpPr/>
          <p:nvPr/>
        </p:nvCxnSpPr>
        <p:spPr>
          <a:xfrm>
            <a:off x="740664" y="2377440"/>
            <a:ext cx="0" cy="27432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1024128" y="1828800"/>
            <a:ext cx="3291840" cy="640080"/>
          </a:xfrm>
          <a:prstGeom prst="roundRect">
            <a:avLst/>
          </a:prstGeom>
          <a:solidFill>
            <a:srgbClr val="06265E"/>
          </a:solidFill>
          <a:ln w="1143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61872" y="1938528"/>
            <a:ext cx="420624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68EBFF"/>
                </a:solidFill>
                <a:latin typeface="微软雅黑" panose="020B0503020204020204" charset="-122"/>
              </a:rPr>
              <a:t>1</a:t>
            </a:r>
            <a:endParaRPr sz="18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27" name="Connector 26"/>
          <p:cNvCxnSpPr/>
          <p:nvPr/>
        </p:nvCxnSpPr>
        <p:spPr>
          <a:xfrm>
            <a:off x="1783080" y="1965960"/>
            <a:ext cx="0" cy="365760"/>
          </a:xfrm>
          <a:prstGeom prst="line">
            <a:avLst/>
          </a:prstGeom>
          <a:ln w="10160">
            <a:solidFill>
              <a:srgbClr val="3278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938528" y="1901952"/>
            <a:ext cx="2057400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50" b="1">
                <a:solidFill>
                  <a:srgbClr val="FFFFFF"/>
                </a:solidFill>
                <a:latin typeface="微软雅黑" panose="020B0503020204020204" charset="-122"/>
              </a:rPr>
              <a:t>临床数据采集</a:t>
            </a:r>
            <a:endParaRPr sz="15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38528" y="2194560"/>
            <a:ext cx="2148840" cy="1463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40" b="0">
                <a:solidFill>
                  <a:srgbClr val="BEDCF0"/>
                </a:solidFill>
                <a:latin typeface="微软雅黑" panose="020B0503020204020204" charset="-122"/>
              </a:rPr>
              <a:t>多中心病例、影像、量表与治疗反馈</a:t>
            </a:r>
            <a:endParaRPr sz="9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02920" y="2743200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2920" y="2788920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68EBFF"/>
                </a:solidFill>
                <a:latin typeface="微软雅黑" panose="020B0503020204020204" charset="-122"/>
              </a:rPr>
              <a:t>02</a:t>
            </a:r>
            <a:endParaRPr sz="15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32" name="Connector 31"/>
          <p:cNvCxnSpPr/>
          <p:nvPr/>
        </p:nvCxnSpPr>
        <p:spPr>
          <a:xfrm>
            <a:off x="740664" y="3218688"/>
            <a:ext cx="0" cy="274320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1024128" y="2670048"/>
            <a:ext cx="3291840" cy="640080"/>
          </a:xfrm>
          <a:prstGeom prst="roundRect">
            <a:avLst/>
          </a:prstGeom>
          <a:solidFill>
            <a:srgbClr val="06265E"/>
          </a:solidFill>
          <a:ln w="1143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261872" y="2779776"/>
            <a:ext cx="420624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68EBFF"/>
                </a:solidFill>
                <a:latin typeface="微软雅黑" panose="020B0503020204020204" charset="-122"/>
              </a:rPr>
              <a:t>2</a:t>
            </a:r>
            <a:endParaRPr sz="18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35" name="Connector 34"/>
          <p:cNvCxnSpPr/>
          <p:nvPr/>
        </p:nvCxnSpPr>
        <p:spPr>
          <a:xfrm>
            <a:off x="1783080" y="2807208"/>
            <a:ext cx="0" cy="365760"/>
          </a:xfrm>
          <a:prstGeom prst="line">
            <a:avLst/>
          </a:prstGeom>
          <a:ln w="10160">
            <a:solidFill>
              <a:srgbClr val="3278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38528" y="2743200"/>
            <a:ext cx="2057400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50" b="1">
                <a:solidFill>
                  <a:srgbClr val="FFFFFF"/>
                </a:solidFill>
                <a:latin typeface="微软雅黑" panose="020B0503020204020204" charset="-122"/>
              </a:rPr>
              <a:t>算法与模型研发</a:t>
            </a:r>
            <a:endParaRPr sz="15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38528" y="3035808"/>
            <a:ext cx="2148840" cy="1463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40" b="0">
                <a:solidFill>
                  <a:srgbClr val="BEDCF0"/>
                </a:solidFill>
                <a:latin typeface="微软雅黑" panose="020B0503020204020204" charset="-122"/>
              </a:rPr>
              <a:t>脑功能分析模型、分层评估模型、智能推荐引擎</a:t>
            </a:r>
            <a:endParaRPr sz="9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502920" y="3584448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02920" y="3630168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68EBFF"/>
                </a:solidFill>
                <a:latin typeface="微软雅黑" panose="020B0503020204020204" charset="-122"/>
              </a:rPr>
              <a:t>03</a:t>
            </a:r>
            <a:endParaRPr sz="15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40" name="Connector 39"/>
          <p:cNvCxnSpPr/>
          <p:nvPr/>
        </p:nvCxnSpPr>
        <p:spPr>
          <a:xfrm>
            <a:off x="740664" y="4059935"/>
            <a:ext cx="0" cy="274321"/>
          </a:xfrm>
          <a:prstGeom prst="line">
            <a:avLst/>
          </a:prstGeom>
          <a:ln w="1397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1024128" y="3511296"/>
            <a:ext cx="3291840" cy="640080"/>
          </a:xfrm>
          <a:prstGeom prst="roundRect">
            <a:avLst/>
          </a:prstGeom>
          <a:solidFill>
            <a:srgbClr val="06265E"/>
          </a:solidFill>
          <a:ln w="1143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261872" y="3621024"/>
            <a:ext cx="420624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68EBFF"/>
                </a:solidFill>
                <a:latin typeface="微软雅黑" panose="020B0503020204020204" charset="-122"/>
              </a:rPr>
              <a:t>3</a:t>
            </a:r>
            <a:endParaRPr sz="18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43" name="Connector 42"/>
          <p:cNvCxnSpPr/>
          <p:nvPr/>
        </p:nvCxnSpPr>
        <p:spPr>
          <a:xfrm>
            <a:off x="1783080" y="3648456"/>
            <a:ext cx="0" cy="365759"/>
          </a:xfrm>
          <a:prstGeom prst="line">
            <a:avLst/>
          </a:prstGeom>
          <a:ln w="10160">
            <a:solidFill>
              <a:srgbClr val="3278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38528" y="3584448"/>
            <a:ext cx="2057400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50" b="1">
                <a:solidFill>
                  <a:srgbClr val="FFFFFF"/>
                </a:solidFill>
                <a:latin typeface="微软雅黑" panose="020B0503020204020204" charset="-122"/>
              </a:rPr>
              <a:t>产品与系统开发</a:t>
            </a:r>
            <a:endParaRPr sz="15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38528" y="3877056"/>
            <a:ext cx="2148840" cy="1463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40" b="0">
                <a:solidFill>
                  <a:srgbClr val="BEDCF0"/>
                </a:solidFill>
                <a:latin typeface="微软雅黑" panose="020B0503020204020204" charset="-122"/>
              </a:rPr>
              <a:t>诊疗平台、数据中台、智能体工具</a:t>
            </a:r>
            <a:endParaRPr sz="9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02920" y="4425696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02920" y="4471416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68EBFF"/>
                </a:solidFill>
                <a:latin typeface="微软雅黑" panose="020B0503020204020204" charset="-122"/>
              </a:rPr>
              <a:t>04</a:t>
            </a:r>
            <a:endParaRPr sz="15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024128" y="4352544"/>
            <a:ext cx="3291840" cy="640080"/>
          </a:xfrm>
          <a:prstGeom prst="roundRect">
            <a:avLst/>
          </a:prstGeom>
          <a:solidFill>
            <a:srgbClr val="06265E"/>
          </a:solidFill>
          <a:ln w="11430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1261872" y="4462272"/>
            <a:ext cx="420624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68EBFF"/>
                </a:solidFill>
                <a:latin typeface="微软雅黑" panose="020B0503020204020204" charset="-122"/>
              </a:rPr>
              <a:t>4</a:t>
            </a:r>
            <a:endParaRPr sz="18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cxnSp>
        <p:nvCxnSpPr>
          <p:cNvPr id="50" name="Connector 49"/>
          <p:cNvCxnSpPr/>
          <p:nvPr/>
        </p:nvCxnSpPr>
        <p:spPr>
          <a:xfrm>
            <a:off x="1783080" y="4489704"/>
            <a:ext cx="0" cy="365760"/>
          </a:xfrm>
          <a:prstGeom prst="line">
            <a:avLst/>
          </a:prstGeom>
          <a:ln w="10160">
            <a:solidFill>
              <a:srgbClr val="3278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938528" y="4425696"/>
            <a:ext cx="2057400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50" b="1">
                <a:solidFill>
                  <a:srgbClr val="FFFFFF"/>
                </a:solidFill>
                <a:latin typeface="微软雅黑" panose="020B0503020204020204" charset="-122"/>
              </a:rPr>
              <a:t>验证与迭代优化</a:t>
            </a:r>
            <a:endParaRPr sz="15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38528" y="4718304"/>
            <a:ext cx="2148840" cy="1463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40" b="0">
                <a:solidFill>
                  <a:srgbClr val="BEDCF0"/>
                </a:solidFill>
                <a:latin typeface="微软雅黑" panose="020B0503020204020204" charset="-122"/>
              </a:rPr>
              <a:t>临床验证、效果复盘、持续升级</a:t>
            </a:r>
            <a:endParaRPr sz="9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5047488" y="1847088"/>
            <a:ext cx="2148840" cy="566928"/>
          </a:xfrm>
          <a:prstGeom prst="roundRect">
            <a:avLst/>
          </a:prstGeom>
          <a:solidFill>
            <a:srgbClr val="07265C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5184648" y="1938528"/>
            <a:ext cx="347472" cy="347472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  <a:buFontTx/>
            </a:pPr>
            <a:r>
              <a:rPr sz="1100" b="1">
                <a:solidFill>
                  <a:srgbClr val="68EBFF"/>
                </a:solidFill>
                <a:latin typeface="微软雅黑" panose="020B0503020204020204" charset="-122"/>
              </a:rPr>
              <a:t>1</a:t>
            </a:r>
            <a:endParaRPr sz="1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14416" y="1920240"/>
            <a:ext cx="1325880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精准评估支持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614416" y="2157984"/>
            <a:ext cx="141732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40" b="0">
                <a:solidFill>
                  <a:srgbClr val="BEDCF0"/>
                </a:solidFill>
                <a:latin typeface="微软雅黑" panose="020B0503020204020204" charset="-122"/>
              </a:rPr>
              <a:t>更准确识别脑功能异常</a:t>
            </a:r>
            <a:endParaRPr sz="8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5047488" y="2551176"/>
            <a:ext cx="2148840" cy="566928"/>
          </a:xfrm>
          <a:prstGeom prst="roundRect">
            <a:avLst/>
          </a:prstGeom>
          <a:solidFill>
            <a:srgbClr val="07265C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Oval 58"/>
          <p:cNvSpPr/>
          <p:nvPr/>
        </p:nvSpPr>
        <p:spPr>
          <a:xfrm>
            <a:off x="5184648" y="2642616"/>
            <a:ext cx="347472" cy="347472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184648" y="2688336"/>
            <a:ext cx="347472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68EBFF"/>
                </a:solidFill>
                <a:latin typeface="微软雅黑" panose="020B0503020204020204" charset="-122"/>
              </a:rPr>
              <a:t>2</a:t>
            </a:r>
            <a:endParaRPr sz="1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14416" y="2624328"/>
            <a:ext cx="1325880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靶点决策辅助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614416" y="2862072"/>
            <a:ext cx="141732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40" b="0">
                <a:solidFill>
                  <a:srgbClr val="BEDCF0"/>
                </a:solidFill>
                <a:latin typeface="微软雅黑" panose="020B0503020204020204" charset="-122"/>
              </a:rPr>
              <a:t>辅助医生制定个体化方案</a:t>
            </a:r>
            <a:endParaRPr sz="8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5047488" y="3255264"/>
            <a:ext cx="2148840" cy="566928"/>
          </a:xfrm>
          <a:prstGeom prst="roundRect">
            <a:avLst/>
          </a:prstGeom>
          <a:solidFill>
            <a:srgbClr val="07265C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Oval 63"/>
          <p:cNvSpPr/>
          <p:nvPr/>
        </p:nvSpPr>
        <p:spPr>
          <a:xfrm>
            <a:off x="5184648" y="3346704"/>
            <a:ext cx="347472" cy="347472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5184648" y="3392424"/>
            <a:ext cx="347472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68EBFF"/>
                </a:solidFill>
                <a:latin typeface="微软雅黑" panose="020B0503020204020204" charset="-122"/>
              </a:rPr>
              <a:t>3</a:t>
            </a:r>
            <a:endParaRPr sz="1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614416" y="3328416"/>
            <a:ext cx="1325880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疗效追踪分析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614416" y="3566160"/>
            <a:ext cx="141732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40" b="0">
                <a:solidFill>
                  <a:srgbClr val="BEDCF0"/>
                </a:solidFill>
                <a:latin typeface="微软雅黑" panose="020B0503020204020204" charset="-122"/>
              </a:rPr>
              <a:t>多维度追踪疗效变化趋势</a:t>
            </a:r>
            <a:endParaRPr sz="8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5047488" y="3959352"/>
            <a:ext cx="2148840" cy="566928"/>
          </a:xfrm>
          <a:prstGeom prst="roundRect">
            <a:avLst/>
          </a:prstGeom>
          <a:solidFill>
            <a:srgbClr val="07265C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Oval 68"/>
          <p:cNvSpPr/>
          <p:nvPr/>
        </p:nvSpPr>
        <p:spPr>
          <a:xfrm>
            <a:off x="5184648" y="4050791"/>
            <a:ext cx="347472" cy="347472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184648" y="4096511"/>
            <a:ext cx="347472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68EBFF"/>
                </a:solidFill>
                <a:latin typeface="微软雅黑" panose="020B0503020204020204" charset="-122"/>
              </a:rPr>
              <a:t>4</a:t>
            </a:r>
            <a:endParaRPr sz="11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614416" y="4032504"/>
            <a:ext cx="1325880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规模化复制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614416" y="4270248"/>
            <a:ext cx="141732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40" b="0">
                <a:solidFill>
                  <a:srgbClr val="BEDCF0"/>
                </a:solidFill>
                <a:latin typeface="微软雅黑" panose="020B0503020204020204" charset="-122"/>
              </a:rPr>
              <a:t>标准化输出，驱动业务增长</a:t>
            </a:r>
            <a:endParaRPr sz="84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pic>
        <p:nvPicPr>
          <p:cNvPr id="73" name="Picture 72" descr="brain_data_clean_crop.png"/>
          <p:cNvPicPr>
            <a:picLocks noChangeAspect="1"/>
          </p:cNvPicPr>
          <p:nvPr/>
        </p:nvPicPr>
        <p:blipFill>
          <a:blip r:embed="rId3"/>
          <a:srcRect l="10365" t="2824" r="3369"/>
          <a:stretch>
            <a:fillRect/>
          </a:stretch>
        </p:blipFill>
        <p:spPr>
          <a:xfrm>
            <a:off x="7406005" y="1787525"/>
            <a:ext cx="2386330" cy="2665730"/>
          </a:xfrm>
          <a:prstGeom prst="round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10561320" y="2132647"/>
            <a:ext cx="1249680" cy="30670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0">
                <a:solidFill>
                  <a:srgbClr val="BEDCF0"/>
                </a:solidFill>
                <a:latin typeface="微软雅黑" panose="020B0503020204020204" charset="-122"/>
              </a:rPr>
              <a:t>临床决策支持</a:t>
            </a:r>
            <a:endParaRPr sz="140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cxnSp>
        <p:nvCxnSpPr>
          <p:cNvPr id="76" name="Connector 75"/>
          <p:cNvCxnSpPr/>
          <p:nvPr/>
        </p:nvCxnSpPr>
        <p:spPr>
          <a:xfrm flipV="1">
            <a:off x="9784080" y="2322576"/>
            <a:ext cx="411480" cy="923544"/>
          </a:xfrm>
          <a:prstGeom prst="line">
            <a:avLst/>
          </a:prstGeom>
          <a:ln w="762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10195560" y="2743200"/>
            <a:ext cx="292608" cy="29260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68EBFF"/>
                </a:solidFill>
                <a:latin typeface="微软雅黑" panose="020B0503020204020204" charset="-122"/>
                <a:sym typeface="+mn-ea"/>
              </a:rPr>
              <a:t>2</a:t>
            </a:r>
            <a:endParaRPr lang="en-US" b="1">
              <a:solidFill>
                <a:srgbClr val="68EBFF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0561320" y="2699576"/>
            <a:ext cx="1249680" cy="30670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0">
                <a:solidFill>
                  <a:srgbClr val="BEDCF0"/>
                </a:solidFill>
                <a:latin typeface="微软雅黑" panose="020B0503020204020204" charset="-122"/>
              </a:rPr>
              <a:t>精准分层评估</a:t>
            </a:r>
            <a:endParaRPr sz="140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cxnSp>
        <p:nvCxnSpPr>
          <p:cNvPr id="79" name="Connector 78"/>
          <p:cNvCxnSpPr/>
          <p:nvPr/>
        </p:nvCxnSpPr>
        <p:spPr>
          <a:xfrm flipV="1">
            <a:off x="9784080" y="2889504"/>
            <a:ext cx="411480" cy="356616"/>
          </a:xfrm>
          <a:prstGeom prst="line">
            <a:avLst/>
          </a:prstGeom>
          <a:ln w="762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10195560" y="3310128"/>
            <a:ext cx="292608" cy="29260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68EBFF"/>
                </a:solidFill>
                <a:latin typeface="微软雅黑" panose="020B0503020204020204" charset="-122"/>
                <a:sym typeface="+mn-ea"/>
              </a:rPr>
              <a:t>3</a:t>
            </a:r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10561320" y="3266504"/>
            <a:ext cx="1427480" cy="30670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0">
                <a:solidFill>
                  <a:srgbClr val="BEDCF0"/>
                </a:solidFill>
                <a:latin typeface="微软雅黑" panose="020B0503020204020204" charset="-122"/>
              </a:rPr>
              <a:t>疗效预测与监测</a:t>
            </a:r>
            <a:endParaRPr sz="140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cxnSp>
        <p:nvCxnSpPr>
          <p:cNvPr id="82" name="Connector 81"/>
          <p:cNvCxnSpPr/>
          <p:nvPr/>
        </p:nvCxnSpPr>
        <p:spPr>
          <a:xfrm>
            <a:off x="9784080" y="3246120"/>
            <a:ext cx="411480" cy="210312"/>
          </a:xfrm>
          <a:prstGeom prst="line">
            <a:avLst/>
          </a:prstGeom>
          <a:ln w="762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10195560" y="3877056"/>
            <a:ext cx="292608" cy="29260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68EBFF"/>
                </a:solidFill>
                <a:latin typeface="微软雅黑" panose="020B0503020204020204" charset="-122"/>
                <a:sym typeface="+mn-ea"/>
              </a:rPr>
              <a:t>4</a:t>
            </a:r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10561320" y="3833432"/>
            <a:ext cx="1249680" cy="30670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0">
                <a:solidFill>
                  <a:srgbClr val="BEDCF0"/>
                </a:solidFill>
                <a:latin typeface="微软雅黑" panose="020B0503020204020204" charset="-122"/>
              </a:rPr>
              <a:t>数据智能洞察</a:t>
            </a:r>
            <a:endParaRPr sz="1400" b="0">
              <a:solidFill>
                <a:srgbClr val="BEDCF0"/>
              </a:solidFill>
              <a:latin typeface="微软雅黑" panose="020B0503020204020204" charset="-122"/>
            </a:endParaRPr>
          </a:p>
        </p:txBody>
      </p:sp>
      <p:cxnSp>
        <p:nvCxnSpPr>
          <p:cNvPr id="85" name="Connector 84"/>
          <p:cNvCxnSpPr/>
          <p:nvPr/>
        </p:nvCxnSpPr>
        <p:spPr>
          <a:xfrm>
            <a:off x="9784080" y="3246120"/>
            <a:ext cx="411480" cy="777240"/>
          </a:xfrm>
          <a:prstGeom prst="line">
            <a:avLst/>
          </a:prstGeom>
          <a:ln w="7620">
            <a:solidFill>
              <a:srgbClr val="27B4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1051560" y="5833872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1051560" y="5879592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68EBFF"/>
                </a:solidFill>
                <a:latin typeface="微软雅黑" panose="020B0503020204020204" charset="-122"/>
              </a:rPr>
              <a:t>1</a:t>
            </a:r>
            <a:endParaRPr sz="14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88" name="Rounded Rectangle 87"/>
          <p:cNvSpPr/>
          <p:nvPr/>
        </p:nvSpPr>
        <p:spPr>
          <a:xfrm>
            <a:off x="1565910" y="5870575"/>
            <a:ext cx="1131570" cy="347345"/>
          </a:xfrm>
          <a:prstGeom prst="roundRect">
            <a:avLst/>
          </a:prstGeom>
          <a:solidFill>
            <a:srgbClr val="072D69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1554480" y="5925185"/>
            <a:ext cx="1005840" cy="1549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160" b="1">
                <a:solidFill>
                  <a:srgbClr val="FFFFFF"/>
                </a:solidFill>
                <a:latin typeface="微软雅黑" panose="020B0503020204020204" charset="-122"/>
              </a:rPr>
              <a:t> </a:t>
            </a:r>
            <a:r>
              <a:rPr sz="1160" b="1">
                <a:solidFill>
                  <a:srgbClr val="FFFFFF"/>
                </a:solidFill>
                <a:latin typeface="微软雅黑" panose="020B0503020204020204" charset="-122"/>
              </a:rPr>
              <a:t>数据沉淀</a:t>
            </a:r>
            <a:endParaRPr sz="11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90" name="Connector 89"/>
          <p:cNvCxnSpPr/>
          <p:nvPr/>
        </p:nvCxnSpPr>
        <p:spPr>
          <a:xfrm>
            <a:off x="2770632" y="6044184"/>
            <a:ext cx="274320" cy="0"/>
          </a:xfrm>
          <a:prstGeom prst="line">
            <a:avLst/>
          </a:prstGeom>
          <a:ln w="21590">
            <a:solidFill>
              <a:srgbClr val="267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ight Triangle 90"/>
          <p:cNvSpPr/>
          <p:nvPr/>
        </p:nvSpPr>
        <p:spPr>
          <a:xfrm>
            <a:off x="3017520" y="5961888"/>
            <a:ext cx="182880" cy="164592"/>
          </a:xfrm>
          <a:prstGeom prst="rtTriangle">
            <a:avLst/>
          </a:prstGeom>
          <a:solidFill>
            <a:srgbClr val="267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Oval 91"/>
          <p:cNvSpPr/>
          <p:nvPr/>
        </p:nvSpPr>
        <p:spPr>
          <a:xfrm>
            <a:off x="3154679" y="5833872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3154679" y="5879592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68EBFF"/>
                </a:solidFill>
                <a:latin typeface="微软雅黑" panose="020B0503020204020204" charset="-122"/>
              </a:rPr>
              <a:t>2</a:t>
            </a:r>
            <a:endParaRPr sz="14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3629660" y="5870575"/>
            <a:ext cx="1170940" cy="347345"/>
          </a:xfrm>
          <a:prstGeom prst="roundRect">
            <a:avLst/>
          </a:prstGeom>
          <a:solidFill>
            <a:srgbClr val="072D69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3657600" y="5925185"/>
            <a:ext cx="1005840" cy="15113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160" b="1">
                <a:solidFill>
                  <a:srgbClr val="FFFFFF"/>
                </a:solidFill>
                <a:latin typeface="微软雅黑" panose="020B0503020204020204" charset="-122"/>
              </a:rPr>
              <a:t> </a:t>
            </a:r>
            <a:r>
              <a:rPr sz="1160" b="1">
                <a:solidFill>
                  <a:srgbClr val="FFFFFF"/>
                </a:solidFill>
                <a:latin typeface="微软雅黑" panose="020B0503020204020204" charset="-122"/>
              </a:rPr>
              <a:t>模型训练</a:t>
            </a:r>
            <a:endParaRPr sz="11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96" name="Connector 95"/>
          <p:cNvCxnSpPr/>
          <p:nvPr/>
        </p:nvCxnSpPr>
        <p:spPr>
          <a:xfrm>
            <a:off x="4873752" y="6044184"/>
            <a:ext cx="274320" cy="0"/>
          </a:xfrm>
          <a:prstGeom prst="line">
            <a:avLst/>
          </a:prstGeom>
          <a:ln w="21590">
            <a:solidFill>
              <a:srgbClr val="267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ight Triangle 96"/>
          <p:cNvSpPr/>
          <p:nvPr/>
        </p:nvSpPr>
        <p:spPr>
          <a:xfrm>
            <a:off x="5120640" y="5961888"/>
            <a:ext cx="182880" cy="164592"/>
          </a:xfrm>
          <a:prstGeom prst="rtTriangle">
            <a:avLst/>
          </a:prstGeom>
          <a:solidFill>
            <a:srgbClr val="267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Oval 97"/>
          <p:cNvSpPr/>
          <p:nvPr/>
        </p:nvSpPr>
        <p:spPr>
          <a:xfrm>
            <a:off x="5257800" y="5833872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5257800" y="5879592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68EBFF"/>
                </a:solidFill>
                <a:latin typeface="微软雅黑" panose="020B0503020204020204" charset="-122"/>
              </a:rPr>
              <a:t>3</a:t>
            </a:r>
            <a:endParaRPr sz="14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100" name="Rounded Rectangle 99"/>
          <p:cNvSpPr/>
          <p:nvPr/>
        </p:nvSpPr>
        <p:spPr>
          <a:xfrm>
            <a:off x="5732780" y="5870575"/>
            <a:ext cx="1170940" cy="347345"/>
          </a:xfrm>
          <a:prstGeom prst="roundRect">
            <a:avLst/>
          </a:prstGeom>
          <a:solidFill>
            <a:srgbClr val="072D69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5760720" y="5925185"/>
            <a:ext cx="1005840" cy="2006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160" b="1">
                <a:solidFill>
                  <a:srgbClr val="FFFFFF"/>
                </a:solidFill>
                <a:latin typeface="微软雅黑" panose="020B0503020204020204" charset="-122"/>
              </a:rPr>
              <a:t> </a:t>
            </a:r>
            <a:r>
              <a:rPr sz="1160" b="1">
                <a:solidFill>
                  <a:srgbClr val="FFFFFF"/>
                </a:solidFill>
                <a:latin typeface="微软雅黑" panose="020B0503020204020204" charset="-122"/>
              </a:rPr>
              <a:t>临床验证</a:t>
            </a:r>
            <a:endParaRPr sz="11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102" name="Connector 101"/>
          <p:cNvCxnSpPr/>
          <p:nvPr/>
        </p:nvCxnSpPr>
        <p:spPr>
          <a:xfrm>
            <a:off x="6976872" y="6044184"/>
            <a:ext cx="274320" cy="0"/>
          </a:xfrm>
          <a:prstGeom prst="line">
            <a:avLst/>
          </a:prstGeom>
          <a:ln w="21590">
            <a:solidFill>
              <a:srgbClr val="267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ight Triangle 102"/>
          <p:cNvSpPr/>
          <p:nvPr/>
        </p:nvSpPr>
        <p:spPr>
          <a:xfrm>
            <a:off x="7223760" y="5961888"/>
            <a:ext cx="182880" cy="164592"/>
          </a:xfrm>
          <a:prstGeom prst="rtTriangle">
            <a:avLst/>
          </a:prstGeom>
          <a:solidFill>
            <a:srgbClr val="267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Oval 103"/>
          <p:cNvSpPr/>
          <p:nvPr/>
        </p:nvSpPr>
        <p:spPr>
          <a:xfrm>
            <a:off x="7360919" y="5833872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TextBox 104"/>
          <p:cNvSpPr txBox="1"/>
          <p:nvPr/>
        </p:nvSpPr>
        <p:spPr>
          <a:xfrm>
            <a:off x="7360919" y="5879592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68EBFF"/>
                </a:solidFill>
                <a:latin typeface="微软雅黑" panose="020B0503020204020204" charset="-122"/>
              </a:rPr>
              <a:t>4</a:t>
            </a:r>
            <a:endParaRPr sz="14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7844155" y="5870575"/>
            <a:ext cx="1162685" cy="347345"/>
          </a:xfrm>
          <a:prstGeom prst="roundRect">
            <a:avLst/>
          </a:prstGeom>
          <a:solidFill>
            <a:srgbClr val="072D69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7863840" y="5925185"/>
            <a:ext cx="1005840" cy="15557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160" b="1">
                <a:solidFill>
                  <a:srgbClr val="FFFFFF"/>
                </a:solidFill>
                <a:latin typeface="微软雅黑" panose="020B0503020204020204" charset="-122"/>
              </a:rPr>
              <a:t> </a:t>
            </a:r>
            <a:r>
              <a:rPr sz="1160" b="1">
                <a:solidFill>
                  <a:srgbClr val="FFFFFF"/>
                </a:solidFill>
                <a:latin typeface="微软雅黑" panose="020B0503020204020204" charset="-122"/>
              </a:rPr>
              <a:t>产品升级</a:t>
            </a:r>
            <a:endParaRPr sz="11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108" name="Connector 107"/>
          <p:cNvCxnSpPr/>
          <p:nvPr/>
        </p:nvCxnSpPr>
        <p:spPr>
          <a:xfrm>
            <a:off x="9079992" y="6044184"/>
            <a:ext cx="274319" cy="0"/>
          </a:xfrm>
          <a:prstGeom prst="line">
            <a:avLst/>
          </a:prstGeom>
          <a:ln w="21590">
            <a:solidFill>
              <a:srgbClr val="267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ight Triangle 108"/>
          <p:cNvSpPr/>
          <p:nvPr/>
        </p:nvSpPr>
        <p:spPr>
          <a:xfrm>
            <a:off x="9326880" y="5961888"/>
            <a:ext cx="182880" cy="164592"/>
          </a:xfrm>
          <a:prstGeom prst="rtTriangle">
            <a:avLst/>
          </a:prstGeom>
          <a:solidFill>
            <a:srgbClr val="267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Oval 109"/>
          <p:cNvSpPr/>
          <p:nvPr/>
        </p:nvSpPr>
        <p:spPr>
          <a:xfrm>
            <a:off x="9464040" y="5833872"/>
            <a:ext cx="475488" cy="475488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TextBox 110"/>
          <p:cNvSpPr txBox="1"/>
          <p:nvPr/>
        </p:nvSpPr>
        <p:spPr>
          <a:xfrm>
            <a:off x="9464040" y="5879592"/>
            <a:ext cx="4754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68EBFF"/>
                </a:solidFill>
                <a:latin typeface="微软雅黑" panose="020B0503020204020204" charset="-122"/>
              </a:rPr>
              <a:t>5</a:t>
            </a:r>
            <a:endParaRPr sz="1400" b="1">
              <a:solidFill>
                <a:srgbClr val="68EBFF"/>
              </a:solidFill>
              <a:latin typeface="微软雅黑" panose="020B0503020204020204" charset="-122"/>
            </a:endParaRPr>
          </a:p>
        </p:txBody>
      </p:sp>
      <p:sp>
        <p:nvSpPr>
          <p:cNvPr id="112" name="Rounded Rectangle 111"/>
          <p:cNvSpPr/>
          <p:nvPr/>
        </p:nvSpPr>
        <p:spPr>
          <a:xfrm>
            <a:off x="9939020" y="5870575"/>
            <a:ext cx="1170940" cy="347345"/>
          </a:xfrm>
          <a:prstGeom prst="roundRect">
            <a:avLst/>
          </a:prstGeom>
          <a:solidFill>
            <a:srgbClr val="072D69"/>
          </a:solidFill>
          <a:ln w="10795">
            <a:solidFill>
              <a:srgbClr val="27B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TextBox 112"/>
          <p:cNvSpPr txBox="1"/>
          <p:nvPr/>
        </p:nvSpPr>
        <p:spPr>
          <a:xfrm>
            <a:off x="9966960" y="5925185"/>
            <a:ext cx="1005840" cy="2006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160" b="1">
                <a:solidFill>
                  <a:srgbClr val="FFFFFF"/>
                </a:solidFill>
                <a:latin typeface="微软雅黑" panose="020B0503020204020204" charset="-122"/>
              </a:rPr>
              <a:t> </a:t>
            </a:r>
            <a:r>
              <a:rPr sz="1160" b="1">
                <a:solidFill>
                  <a:srgbClr val="FFFFFF"/>
                </a:solidFill>
                <a:latin typeface="微软雅黑" panose="020B0503020204020204" charset="-122"/>
              </a:rPr>
              <a:t>场景复制</a:t>
            </a:r>
            <a:endParaRPr sz="11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154680" y="6355080"/>
            <a:ext cx="5989320" cy="137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80" b="0">
                <a:solidFill>
                  <a:srgbClr val="FFFFFF"/>
                </a:solidFill>
                <a:latin typeface="微软雅黑" panose="020B0503020204020204" charset="-122"/>
              </a:rPr>
              <a:t>以临床数据与研发能力为基础，形成从技术验证到业务转化的持续增长引擎。</a:t>
            </a:r>
            <a:endParaRPr sz="108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5" name="Oval 76"/>
          <p:cNvSpPr/>
          <p:nvPr/>
        </p:nvSpPr>
        <p:spPr>
          <a:xfrm>
            <a:off x="10183495" y="2210435"/>
            <a:ext cx="322580" cy="262255"/>
          </a:xfrm>
          <a:prstGeom prst="ellipse">
            <a:avLst/>
          </a:prstGeom>
          <a:solidFill>
            <a:srgbClr val="072E69"/>
          </a:solidFill>
          <a:ln w="13970">
            <a:solidFill>
              <a:srgbClr val="68E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b="1">
                <a:solidFill>
                  <a:srgbClr val="68EBFF"/>
                </a:solidFill>
                <a:latin typeface="微软雅黑" panose="020B0503020204020204" charset="-122"/>
                <a:sym typeface="+mn-ea"/>
              </a:rPr>
              <a:t>1</a:t>
            </a:r>
            <a:endParaRPr b="1">
              <a:solidFill>
                <a:srgbClr val="68EBFF"/>
              </a:solidFill>
              <a:latin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high_tech_futuristic_digital_ui_infographic_sce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sy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10312"/>
            <a:ext cx="1828800" cy="6323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60520" y="163830"/>
            <a:ext cx="4951730" cy="61404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微软雅黑" panose="020B0503020204020204" charset="-122"/>
                <a:sym typeface="+mn-ea"/>
              </a:rPr>
              <a:t>｜</a:t>
            </a:r>
            <a:r>
              <a:rPr sz="3400" b="1">
                <a:solidFill>
                  <a:srgbClr val="FFFFFF"/>
                </a:solidFill>
                <a:latin typeface="微软雅黑" panose="020B0503020204020204" charset="-122"/>
              </a:rPr>
              <a:t>智能体平台</a:t>
            </a:r>
            <a:r>
              <a:rPr lang="zh-CN" sz="3400" b="1">
                <a:solidFill>
                  <a:srgbClr val="FFFFFF"/>
                </a:solidFill>
                <a:latin typeface="微软雅黑" panose="020B0503020204020204" charset="-122"/>
              </a:rPr>
              <a:t>应用</a:t>
            </a:r>
            <a:r>
              <a:rPr lang="zh-CN" sz="3400" b="1">
                <a:solidFill>
                  <a:srgbClr val="FFFFFF"/>
                </a:solidFill>
                <a:latin typeface="微软雅黑" panose="020B0503020204020204" charset="-122"/>
              </a:rPr>
              <a:t>场景</a:t>
            </a:r>
            <a:endParaRPr lang="zh-CN" sz="3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4705" y="765810"/>
            <a:ext cx="5753735" cy="3524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CDE1F5"/>
                </a:solidFill>
                <a:latin typeface="微软雅黑" panose="020B0503020204020204" charset="-122"/>
              </a:rPr>
              <a:t>面向筛查、评估、方案、治疗与随访的智能协同平台</a:t>
            </a:r>
            <a:endParaRPr sz="170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8485" y="1634490"/>
            <a:ext cx="1717675" cy="3524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微软雅黑" panose="020B0503020204020204" charset="-122"/>
              </a:rPr>
              <a:t>01 数据接入</a:t>
            </a:r>
            <a:endParaRPr sz="1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4345" y="2006918"/>
            <a:ext cx="1834515" cy="4476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多源异构数据接入与治理，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  <a:p>
            <a:pPr algn="l">
              <a:spcBef>
                <a:spcPts val="100"/>
              </a:spcBef>
            </a:pPr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构建标准化数据资产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84630" y="3024505"/>
            <a:ext cx="1870075" cy="3524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微软雅黑" panose="020B0503020204020204" charset="-122"/>
              </a:rPr>
              <a:t>02 智能评估</a:t>
            </a:r>
            <a:endParaRPr sz="1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4640" y="3397250"/>
            <a:ext cx="1538605" cy="4476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多模态数据融合分析，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  <a:p>
            <a:pPr algn="l">
              <a:spcBef>
                <a:spcPts val="100"/>
              </a:spcBef>
            </a:pPr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精准评估与风险分层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6090" y="4413885"/>
            <a:ext cx="1551305" cy="3524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微软雅黑" panose="020B0503020204020204" charset="-122"/>
              </a:rPr>
              <a:t>03 方案生成</a:t>
            </a:r>
            <a:endParaRPr sz="1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3235" y="4787265"/>
            <a:ext cx="1584325" cy="4476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基于指南与知识图谱，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  <a:p>
            <a:pPr algn="l">
              <a:spcBef>
                <a:spcPts val="100"/>
              </a:spcBef>
            </a:pPr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生成个性化诊疗方案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2325" y="1634490"/>
            <a:ext cx="1591945" cy="3524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微软雅黑" panose="020B0503020204020204" charset="-122"/>
              </a:rPr>
              <a:t>04 治疗协同</a:t>
            </a:r>
            <a:endParaRPr sz="1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98990" y="2007235"/>
            <a:ext cx="1597025" cy="4476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治疗计划协同执行，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  <a:p>
            <a:pPr algn="l">
              <a:spcBef>
                <a:spcPts val="100"/>
              </a:spcBef>
            </a:pPr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多端协作与过程管理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99015" y="3024505"/>
            <a:ext cx="1713865" cy="3524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微软雅黑" panose="020B0503020204020204" charset="-122"/>
              </a:rPr>
              <a:t>05 运营管理</a:t>
            </a:r>
            <a:endParaRPr sz="1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11080" y="3396933"/>
            <a:ext cx="1830705" cy="4476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运营数据可视化分析，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  <a:p>
            <a:pPr algn="l">
              <a:spcBef>
                <a:spcPts val="100"/>
              </a:spcBef>
            </a:pPr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提升资源利用与管理效率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2325" y="4413885"/>
            <a:ext cx="1544320" cy="38989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微软雅黑" panose="020B0503020204020204" charset="-122"/>
              </a:rPr>
              <a:t>06 随访闭环</a:t>
            </a:r>
            <a:endParaRPr sz="17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2325" y="4787265"/>
            <a:ext cx="1586230" cy="4476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智能随访与效果追踪，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  <a:p>
            <a:pPr algn="l">
              <a:spcBef>
                <a:spcPts val="100"/>
              </a:spcBef>
            </a:pPr>
            <a:r>
              <a:rPr sz="1120" b="0">
                <a:solidFill>
                  <a:srgbClr val="CDE1F5"/>
                </a:solidFill>
                <a:latin typeface="微软雅黑" panose="020B0503020204020204" charset="-122"/>
              </a:rPr>
              <a:t>形成完整诊疗闭环</a:t>
            </a:r>
            <a:endParaRPr sz="11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90870" y="1662430"/>
            <a:ext cx="810260" cy="4724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400" b="1">
                <a:solidFill>
                  <a:srgbClr val="73EBFF"/>
                </a:solidFill>
                <a:latin typeface="微软雅黑" panose="020B0503020204020204" charset="-122"/>
              </a:rPr>
              <a:t>AI</a:t>
            </a:r>
            <a:endParaRPr sz="2400" b="1">
              <a:solidFill>
                <a:srgbClr val="73EBFF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4920" y="2862072"/>
            <a:ext cx="2057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微软雅黑" panose="020B0503020204020204" charset="-122"/>
              </a:rPr>
              <a:t>智能中枢</a:t>
            </a:r>
            <a:endParaRPr sz="1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40480" y="3136392"/>
            <a:ext cx="1143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73EBFF"/>
                </a:solidFill>
                <a:latin typeface="微软雅黑" panose="020B0503020204020204" charset="-122"/>
              </a:rPr>
              <a:t>数据中台</a:t>
            </a:r>
            <a:endParaRPr sz="1500" b="1">
              <a:solidFill>
                <a:srgbClr val="73EBFF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51775" y="3136392"/>
            <a:ext cx="1143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73EBFF"/>
                </a:solidFill>
                <a:latin typeface="微软雅黑" panose="020B0503020204020204" charset="-122"/>
              </a:rPr>
              <a:t>知识中台</a:t>
            </a:r>
            <a:endParaRPr sz="1500" b="1">
              <a:solidFill>
                <a:srgbClr val="73EBFF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4920" y="4590288"/>
            <a:ext cx="20574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charset="-122"/>
              </a:rPr>
              <a:t>安全与合规底座</a:t>
            </a:r>
            <a:endParaRPr sz="15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74920" y="4882896"/>
            <a:ext cx="2084831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" b="0">
                <a:solidFill>
                  <a:srgbClr val="CDE1F5"/>
                </a:solidFill>
                <a:latin typeface="微软雅黑" panose="020B0503020204020204" charset="-122"/>
              </a:rPr>
              <a:t>数据安全 · 隐私计算 · 权限控制 · 合规审计</a:t>
            </a:r>
            <a:endParaRPr sz="80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24480" y="5680710"/>
            <a:ext cx="997585" cy="4000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20" b="0">
                <a:solidFill>
                  <a:srgbClr val="CDE1F5"/>
                </a:solidFill>
                <a:latin typeface="微软雅黑" panose="020B0503020204020204" charset="-122"/>
              </a:rPr>
              <a:t>开放平台能力</a:t>
            </a:r>
            <a:endParaRPr sz="10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43730" y="5758180"/>
            <a:ext cx="1246505" cy="2844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20" b="0">
                <a:solidFill>
                  <a:srgbClr val="CDE1F5"/>
                </a:solidFill>
                <a:latin typeface="微软雅黑" panose="020B0503020204020204" charset="-122"/>
              </a:rPr>
              <a:t>标准API接口</a:t>
            </a:r>
            <a:endParaRPr sz="10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96000" y="5758180"/>
            <a:ext cx="1046480" cy="2844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20" b="0">
                <a:solidFill>
                  <a:srgbClr val="CDE1F5"/>
                </a:solidFill>
                <a:latin typeface="微软雅黑" panose="020B0503020204020204" charset="-122"/>
              </a:rPr>
              <a:t>模型服务接入</a:t>
            </a:r>
            <a:endParaRPr sz="10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58735" y="5749925"/>
            <a:ext cx="1186180" cy="27622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20" b="0">
                <a:solidFill>
                  <a:srgbClr val="CDE1F5"/>
                </a:solidFill>
                <a:latin typeface="微软雅黑" panose="020B0503020204020204" charset="-122"/>
              </a:rPr>
              <a:t>第三方系统集成</a:t>
            </a:r>
            <a:endParaRPr sz="10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51315" y="5712460"/>
            <a:ext cx="1040765" cy="3302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20" b="0">
                <a:solidFill>
                  <a:srgbClr val="CDE1F5"/>
                </a:solidFill>
                <a:latin typeface="微软雅黑" panose="020B0503020204020204" charset="-122"/>
              </a:rPr>
              <a:t>生态伙伴协同</a:t>
            </a:r>
            <a:endParaRPr sz="102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34" name="TextBox 11"/>
          <p:cNvSpPr txBox="1"/>
          <p:nvPr/>
        </p:nvSpPr>
        <p:spPr>
          <a:xfrm>
            <a:off x="3337560" y="167005"/>
            <a:ext cx="1106170" cy="67119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p>
            <a:pPr algn="r"/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14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1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5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83464"/>
            <a:ext cx="62179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产品开发与转化路径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1325880"/>
            <a:ext cx="64008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1">
                <a:solidFill>
                  <a:srgbClr val="7EE6FF"/>
                </a:solidFill>
                <a:latin typeface="微软雅黑" panose="020B0503020204020204" charset="-122"/>
              </a:rPr>
              <a:t>便携式经颅磁 / 便携式神经调控产品</a:t>
            </a:r>
            <a:endParaRPr sz="2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" y="1783080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以创新技术驱动临床价值，打造安全、高效、便捷的神经调控解决方案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pic>
        <p:nvPicPr>
          <p:cNvPr id="18" name="Picture 17" descr="product_visual.png"/>
          <p:cNvPicPr>
            <a:picLocks noChangeAspect="1"/>
          </p:cNvPicPr>
          <p:nvPr/>
        </p:nvPicPr>
        <p:blipFill>
          <a:blip r:embed="rId2"/>
          <a:srcRect l="10714" t="26543" b="10224"/>
          <a:stretch>
            <a:fillRect/>
          </a:stretch>
        </p:blipFill>
        <p:spPr>
          <a:xfrm>
            <a:off x="8488045" y="1485265"/>
            <a:ext cx="3429000" cy="2887345"/>
          </a:xfrm>
          <a:prstGeom prst="roundRect">
            <a:avLst/>
          </a:prstGeom>
        </p:spPr>
      </p:pic>
      <p:sp>
        <p:nvSpPr>
          <p:cNvPr id="19" name="Rounded Rectangle 18"/>
          <p:cNvSpPr/>
          <p:nvPr>
            <p:custDataLst>
              <p:tags r:id="rId3"/>
            </p:custDataLst>
          </p:nvPr>
        </p:nvSpPr>
        <p:spPr>
          <a:xfrm>
            <a:off x="202565" y="2926080"/>
            <a:ext cx="1477645" cy="10058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>
            <p:custDataLst>
              <p:tags r:id="rId4"/>
            </p:custDataLst>
          </p:nvPr>
        </p:nvSpPr>
        <p:spPr>
          <a:xfrm>
            <a:off x="182880" y="3054350"/>
            <a:ext cx="427355" cy="338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01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21" name="TextBox 20"/>
          <p:cNvSpPr txBox="1"/>
          <p:nvPr>
            <p:custDataLst>
              <p:tags r:id="rId5"/>
            </p:custDataLst>
          </p:nvPr>
        </p:nvSpPr>
        <p:spPr>
          <a:xfrm>
            <a:off x="642620" y="3094355"/>
            <a:ext cx="1146810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需求定义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>
            <p:custDataLst>
              <p:tags r:id="rId6"/>
            </p:custDataLst>
          </p:nvPr>
        </p:nvSpPr>
        <p:spPr>
          <a:xfrm>
            <a:off x="252730" y="3493135"/>
            <a:ext cx="1850390" cy="38417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明确临床需求与场景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3" name="Right Arrow 22"/>
          <p:cNvSpPr/>
          <p:nvPr>
            <p:custDataLst>
              <p:tags r:id="rId7"/>
            </p:custDataLst>
          </p:nvPr>
        </p:nvSpPr>
        <p:spPr>
          <a:xfrm>
            <a:off x="1691640" y="3291840"/>
            <a:ext cx="219075" cy="201295"/>
          </a:xfrm>
          <a:prstGeom prst="rightArrow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>
            <p:custDataLst>
              <p:tags r:id="rId8"/>
            </p:custDataLst>
          </p:nvPr>
        </p:nvSpPr>
        <p:spPr>
          <a:xfrm>
            <a:off x="1913890" y="2926080"/>
            <a:ext cx="1514475" cy="10058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>
            <p:custDataLst>
              <p:tags r:id="rId9"/>
            </p:custDataLst>
          </p:nvPr>
        </p:nvSpPr>
        <p:spPr>
          <a:xfrm>
            <a:off x="1790065" y="3054350"/>
            <a:ext cx="643255" cy="338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02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26" name="TextBox 25"/>
          <p:cNvSpPr txBox="1"/>
          <p:nvPr>
            <p:custDataLst>
              <p:tags r:id="rId10"/>
            </p:custDataLst>
          </p:nvPr>
        </p:nvSpPr>
        <p:spPr>
          <a:xfrm>
            <a:off x="2400300" y="3094355"/>
            <a:ext cx="1229995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原型设计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>
            <p:custDataLst>
              <p:tags r:id="rId11"/>
            </p:custDataLst>
          </p:nvPr>
        </p:nvSpPr>
        <p:spPr>
          <a:xfrm>
            <a:off x="1913890" y="3557270"/>
            <a:ext cx="1791970" cy="27051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方案设计与工程实现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8" name="Right Arrow 27"/>
          <p:cNvSpPr/>
          <p:nvPr>
            <p:custDataLst>
              <p:tags r:id="rId12"/>
            </p:custDataLst>
          </p:nvPr>
        </p:nvSpPr>
        <p:spPr>
          <a:xfrm>
            <a:off x="3428365" y="3291840"/>
            <a:ext cx="228600" cy="201168"/>
          </a:xfrm>
          <a:prstGeom prst="rightArrow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>
            <p:custDataLst>
              <p:tags r:id="rId13"/>
            </p:custDataLst>
          </p:nvPr>
        </p:nvSpPr>
        <p:spPr>
          <a:xfrm>
            <a:off x="3642360" y="2926080"/>
            <a:ext cx="1377315" cy="10058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>
            <p:custDataLst>
              <p:tags r:id="rId14"/>
            </p:custDataLst>
          </p:nvPr>
        </p:nvSpPr>
        <p:spPr>
          <a:xfrm>
            <a:off x="3630930" y="3054350"/>
            <a:ext cx="399415" cy="338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03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1" name="TextBox 30"/>
          <p:cNvSpPr txBox="1"/>
          <p:nvPr>
            <p:custDataLst>
              <p:tags r:id="rId15"/>
            </p:custDataLst>
          </p:nvPr>
        </p:nvSpPr>
        <p:spPr>
          <a:xfrm>
            <a:off x="4040505" y="3094355"/>
            <a:ext cx="978535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数据收集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2" name="TextBox 31"/>
          <p:cNvSpPr txBox="1"/>
          <p:nvPr>
            <p:custDataLst>
              <p:tags r:id="rId16"/>
            </p:custDataLst>
          </p:nvPr>
        </p:nvSpPr>
        <p:spPr>
          <a:xfrm>
            <a:off x="3641725" y="3556953"/>
            <a:ext cx="1524635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数据采集与算法优化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3" name="Right Arrow 32"/>
          <p:cNvSpPr/>
          <p:nvPr>
            <p:custDataLst>
              <p:tags r:id="rId17"/>
            </p:custDataLst>
          </p:nvPr>
        </p:nvSpPr>
        <p:spPr>
          <a:xfrm>
            <a:off x="5019040" y="3291840"/>
            <a:ext cx="228600" cy="201168"/>
          </a:xfrm>
          <a:prstGeom prst="rightArrow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>
            <p:custDataLst>
              <p:tags r:id="rId18"/>
            </p:custDataLst>
          </p:nvPr>
        </p:nvSpPr>
        <p:spPr>
          <a:xfrm>
            <a:off x="5247640" y="2926080"/>
            <a:ext cx="1427480" cy="10058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>
            <p:custDataLst>
              <p:tags r:id="rId19"/>
            </p:custDataLst>
          </p:nvPr>
        </p:nvSpPr>
        <p:spPr>
          <a:xfrm>
            <a:off x="5247005" y="3054350"/>
            <a:ext cx="545465" cy="338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04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6" name="TextBox 35"/>
          <p:cNvSpPr txBox="1"/>
          <p:nvPr>
            <p:custDataLst>
              <p:tags r:id="rId20"/>
            </p:custDataLst>
          </p:nvPr>
        </p:nvSpPr>
        <p:spPr>
          <a:xfrm>
            <a:off x="5719445" y="3081655"/>
            <a:ext cx="1024255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临床验证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7" name="TextBox 36"/>
          <p:cNvSpPr txBox="1"/>
          <p:nvPr>
            <p:custDataLst>
              <p:tags r:id="rId21"/>
            </p:custDataLst>
          </p:nvPr>
        </p:nvSpPr>
        <p:spPr>
          <a:xfrm>
            <a:off x="5248910" y="3556635"/>
            <a:ext cx="1494155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安全性与有效性验证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8" name="Right Arrow 37"/>
          <p:cNvSpPr/>
          <p:nvPr>
            <p:custDataLst>
              <p:tags r:id="rId22"/>
            </p:custDataLst>
          </p:nvPr>
        </p:nvSpPr>
        <p:spPr>
          <a:xfrm>
            <a:off x="6675120" y="3291840"/>
            <a:ext cx="228600" cy="201168"/>
          </a:xfrm>
          <a:prstGeom prst="rightArrow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>
            <p:custDataLst>
              <p:tags r:id="rId23"/>
            </p:custDataLst>
          </p:nvPr>
        </p:nvSpPr>
        <p:spPr>
          <a:xfrm>
            <a:off x="6886575" y="2926080"/>
            <a:ext cx="1525905" cy="10058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>
            <p:custDataLst>
              <p:tags r:id="rId24"/>
            </p:custDataLst>
          </p:nvPr>
        </p:nvSpPr>
        <p:spPr>
          <a:xfrm>
            <a:off x="6903720" y="3054350"/>
            <a:ext cx="403860" cy="3384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05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41" name="TextBox 40"/>
          <p:cNvSpPr txBox="1"/>
          <p:nvPr>
            <p:custDataLst>
              <p:tags r:id="rId25"/>
            </p:custDataLst>
          </p:nvPr>
        </p:nvSpPr>
        <p:spPr>
          <a:xfrm>
            <a:off x="7272020" y="3094038"/>
            <a:ext cx="1012190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注册报证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2" name="TextBox 41"/>
          <p:cNvSpPr txBox="1"/>
          <p:nvPr>
            <p:custDataLst>
              <p:tags r:id="rId26"/>
            </p:custDataLst>
          </p:nvPr>
        </p:nvSpPr>
        <p:spPr>
          <a:xfrm>
            <a:off x="7002780" y="3556635"/>
            <a:ext cx="1281430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注册申报与认证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594360" y="5029200"/>
            <a:ext cx="2514600" cy="86868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665480" y="5230495"/>
            <a:ext cx="561975" cy="567055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7EE6FF"/>
                </a:solidFill>
                <a:latin typeface="微软雅黑" panose="020B0503020204020204" charset="-122"/>
                <a:sym typeface="+mn-ea"/>
              </a:rPr>
              <a:t>1</a:t>
            </a:r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490472" y="5230368"/>
            <a:ext cx="146304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医疗级安全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14755" y="5556885"/>
            <a:ext cx="2128520" cy="20764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符合医疗器械标准，多重安全机制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429000" y="5029200"/>
            <a:ext cx="2514600" cy="86868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3425825" y="5230495"/>
            <a:ext cx="593725" cy="567055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7EE6FF"/>
                </a:solidFill>
                <a:latin typeface="微软雅黑" panose="020B0503020204020204" charset="-122"/>
                <a:sym typeface="+mn-ea"/>
              </a:rPr>
              <a:t>2</a:t>
            </a:r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157345" y="5253990"/>
            <a:ext cx="1457960" cy="2457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家庭延伸场景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159250" y="5610860"/>
            <a:ext cx="1477645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便携易用，适配家庭场景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6263640" y="5029200"/>
            <a:ext cx="2514600" cy="86868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Oval 58"/>
          <p:cNvSpPr/>
          <p:nvPr/>
        </p:nvSpPr>
        <p:spPr>
          <a:xfrm>
            <a:off x="6263005" y="5230495"/>
            <a:ext cx="635635" cy="567055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256655" y="5321935"/>
            <a:ext cx="615950" cy="34099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3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159752" y="5230368"/>
            <a:ext cx="146304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持续量化监测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903085" y="5610860"/>
            <a:ext cx="1875155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实时数据采集与分析，量化疗效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9098280" y="5029200"/>
            <a:ext cx="2514600" cy="86868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Oval 63"/>
          <p:cNvSpPr/>
          <p:nvPr/>
        </p:nvSpPr>
        <p:spPr>
          <a:xfrm>
            <a:off x="9091930" y="5230495"/>
            <a:ext cx="577215" cy="567055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9116060" y="5321935"/>
            <a:ext cx="512445" cy="38798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4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771380" y="5253990"/>
            <a:ext cx="1685925" cy="2457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产品迭代升级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771380" y="5610860"/>
            <a:ext cx="1685925" cy="1536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数据驱动产品优化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594360" y="6263640"/>
            <a:ext cx="10972800" cy="347472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594360" y="6345936"/>
            <a:ext cx="10972800" cy="1097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200" b="0">
                <a:solidFill>
                  <a:srgbClr val="7EE6FF"/>
                </a:solidFill>
                <a:latin typeface="微软雅黑" panose="020B0503020204020204" charset="-122"/>
              </a:rPr>
              <a:t>从创新研发到临床转化，构建完整的产品生命周期管理，推动神经调控技术普惠化与产业化落地</a:t>
            </a:r>
            <a:endParaRPr sz="1200" b="0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1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6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83464"/>
            <a:ext cx="62179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三大业务板块总览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>
            <p:custDataLst>
              <p:tags r:id="rId2"/>
            </p:custDataLst>
          </p:nvPr>
        </p:nvSpPr>
        <p:spPr>
          <a:xfrm>
            <a:off x="777240" y="1691640"/>
            <a:ext cx="3337560" cy="324612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>
            <p:custDataLst>
              <p:tags r:id="rId3"/>
            </p:custDataLst>
          </p:nvPr>
        </p:nvSpPr>
        <p:spPr>
          <a:xfrm>
            <a:off x="1737360" y="1234440"/>
            <a:ext cx="1005840" cy="1005840"/>
          </a:xfrm>
          <a:prstGeom prst="ellipse">
            <a:avLst/>
          </a:prstGeom>
          <a:solidFill>
            <a:srgbClr val="071C4E"/>
          </a:solidFill>
          <a:ln w="1524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>
            <p:custDataLst>
              <p:tags r:id="rId4"/>
            </p:custDataLst>
          </p:nvPr>
        </p:nvSpPr>
        <p:spPr>
          <a:xfrm>
            <a:off x="1737360" y="1424940"/>
            <a:ext cx="1005840" cy="52959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2400" b="1">
                <a:solidFill>
                  <a:srgbClr val="7EE6FF"/>
                </a:solidFill>
                <a:latin typeface="微软雅黑" panose="020B0503020204020204" charset="-122"/>
              </a:rPr>
              <a:t>1</a:t>
            </a:r>
            <a:endParaRPr lang="zh-CN" altLang="en-US" sz="2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>
            <p:custDataLst>
              <p:tags r:id="rId5"/>
            </p:custDataLst>
          </p:nvPr>
        </p:nvSpPr>
        <p:spPr>
          <a:xfrm>
            <a:off x="914400" y="2932430"/>
            <a:ext cx="3063240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EE6FF"/>
                </a:solidFill>
                <a:latin typeface="微软雅黑" panose="020B0503020204020204" charset="-122"/>
              </a:rPr>
              <a:t>时越脑科诊疗康复中心</a:t>
            </a:r>
            <a:endParaRPr sz="20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9"/>
          <p:cNvSpPr txBox="1"/>
          <p:nvPr>
            <p:custDataLst>
              <p:tags r:id="rId6"/>
            </p:custDataLst>
          </p:nvPr>
        </p:nvSpPr>
        <p:spPr>
          <a:xfrm>
            <a:off x="1051560" y="3977639"/>
            <a:ext cx="274320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0">
                <a:solidFill>
                  <a:srgbClr val="D2E0F0"/>
                </a:solidFill>
                <a:latin typeface="微软雅黑" panose="020B0503020204020204" charset="-122"/>
              </a:rPr>
              <a:t>实际落地转化前沿技术</a:t>
            </a:r>
            <a:endParaRPr sz="16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600" b="0">
                <a:solidFill>
                  <a:srgbClr val="D2E0F0"/>
                </a:solidFill>
                <a:latin typeface="微软雅黑" panose="020B0503020204020204" charset="-122"/>
              </a:rPr>
              <a:t>面向脑疾病患者</a:t>
            </a:r>
            <a:endParaRPr sz="16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1" name="Rounded Rectangle 20"/>
          <p:cNvSpPr/>
          <p:nvPr>
            <p:custDataLst>
              <p:tags r:id="rId7"/>
            </p:custDataLst>
          </p:nvPr>
        </p:nvSpPr>
        <p:spPr>
          <a:xfrm>
            <a:off x="4663440" y="1691640"/>
            <a:ext cx="3337560" cy="324612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>
            <p:custDataLst>
              <p:tags r:id="rId8"/>
            </p:custDataLst>
          </p:nvPr>
        </p:nvSpPr>
        <p:spPr>
          <a:xfrm>
            <a:off x="5623560" y="1234440"/>
            <a:ext cx="1005840" cy="1005840"/>
          </a:xfrm>
          <a:prstGeom prst="ellipse">
            <a:avLst/>
          </a:prstGeom>
          <a:solidFill>
            <a:srgbClr val="071C4E"/>
          </a:solidFill>
          <a:ln w="1524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>
            <p:custDataLst>
              <p:tags r:id="rId9"/>
            </p:custDataLst>
          </p:nvPr>
        </p:nvSpPr>
        <p:spPr>
          <a:xfrm>
            <a:off x="5623560" y="1424940"/>
            <a:ext cx="1005840" cy="55245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2400" b="1">
                <a:solidFill>
                  <a:srgbClr val="7EE6FF"/>
                </a:solidFill>
                <a:latin typeface="微软雅黑" panose="020B0503020204020204" charset="-122"/>
              </a:rPr>
              <a:t>2</a:t>
            </a:r>
            <a:endParaRPr lang="en-US" sz="2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>
            <p:custDataLst>
              <p:tags r:id="rId10"/>
            </p:custDataLst>
          </p:nvPr>
        </p:nvSpPr>
        <p:spPr>
          <a:xfrm>
            <a:off x="4800600" y="2932430"/>
            <a:ext cx="3063240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EE6FF"/>
                </a:solidFill>
                <a:latin typeface="微软雅黑" panose="020B0503020204020204" charset="-122"/>
              </a:rPr>
              <a:t>脑功能分析与赋能中心</a:t>
            </a:r>
            <a:endParaRPr sz="20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>
            <p:custDataLst>
              <p:tags r:id="rId11"/>
            </p:custDataLst>
          </p:nvPr>
        </p:nvSpPr>
        <p:spPr>
          <a:xfrm>
            <a:off x="4937760" y="4005896"/>
            <a:ext cx="2743200" cy="492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0">
                <a:solidFill>
                  <a:srgbClr val="D2E0F0"/>
                </a:solidFill>
                <a:latin typeface="微软雅黑" panose="020B0503020204020204" charset="-122"/>
              </a:rPr>
              <a:t>侧重青少年与正常</a:t>
            </a:r>
            <a:endParaRPr sz="16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600" b="0">
                <a:solidFill>
                  <a:srgbClr val="D2E0F0"/>
                </a:solidFill>
                <a:latin typeface="微软雅黑" panose="020B0503020204020204" charset="-122"/>
              </a:rPr>
              <a:t>人群评估与赋能</a:t>
            </a:r>
            <a:endParaRPr sz="16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6" name="Rounded Rectangle 25"/>
          <p:cNvSpPr/>
          <p:nvPr>
            <p:custDataLst>
              <p:tags r:id="rId12"/>
            </p:custDataLst>
          </p:nvPr>
        </p:nvSpPr>
        <p:spPr>
          <a:xfrm>
            <a:off x="8549640" y="1691640"/>
            <a:ext cx="3337560" cy="324612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>
            <p:custDataLst>
              <p:tags r:id="rId13"/>
            </p:custDataLst>
          </p:nvPr>
        </p:nvSpPr>
        <p:spPr>
          <a:xfrm>
            <a:off x="9509760" y="1234440"/>
            <a:ext cx="1005840" cy="1005840"/>
          </a:xfrm>
          <a:prstGeom prst="ellipse">
            <a:avLst/>
          </a:prstGeom>
          <a:solidFill>
            <a:srgbClr val="071C4E"/>
          </a:solidFill>
          <a:ln w="1524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>
            <p:custDataLst>
              <p:tags r:id="rId14"/>
            </p:custDataLst>
          </p:nvPr>
        </p:nvSpPr>
        <p:spPr>
          <a:xfrm>
            <a:off x="9509760" y="1424940"/>
            <a:ext cx="1005840" cy="5461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2400" b="1">
                <a:solidFill>
                  <a:srgbClr val="7EE6FF"/>
                </a:solidFill>
                <a:latin typeface="微软雅黑" panose="020B0503020204020204" charset="-122"/>
              </a:rPr>
              <a:t>3</a:t>
            </a:r>
            <a:endParaRPr lang="en-US" sz="2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9" name="TextBox 28"/>
          <p:cNvSpPr txBox="1"/>
          <p:nvPr>
            <p:custDataLst>
              <p:tags r:id="rId15"/>
            </p:custDataLst>
          </p:nvPr>
        </p:nvSpPr>
        <p:spPr>
          <a:xfrm>
            <a:off x="8686800" y="2932430"/>
            <a:ext cx="3063240" cy="307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EE6FF"/>
                </a:solidFill>
                <a:latin typeface="微软雅黑" panose="020B0503020204020204" charset="-122"/>
              </a:rPr>
              <a:t>脑健康管理与早期干预中心</a:t>
            </a:r>
            <a:endParaRPr sz="20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0" name="TextBox 29"/>
          <p:cNvSpPr txBox="1"/>
          <p:nvPr>
            <p:custDataLst>
              <p:tags r:id="rId16"/>
            </p:custDataLst>
          </p:nvPr>
        </p:nvSpPr>
        <p:spPr>
          <a:xfrm>
            <a:off x="8823960" y="3977639"/>
            <a:ext cx="274320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0">
                <a:solidFill>
                  <a:srgbClr val="D2E0F0"/>
                </a:solidFill>
                <a:latin typeface="微软雅黑" panose="020B0503020204020204" charset="-122"/>
              </a:rPr>
              <a:t>面向高端客户</a:t>
            </a:r>
            <a:endParaRPr sz="16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600" b="0">
                <a:solidFill>
                  <a:srgbClr val="D2E0F0"/>
                </a:solidFill>
                <a:latin typeface="微软雅黑" panose="020B0503020204020204" charset="-122"/>
              </a:rPr>
              <a:t>高端脑健康服务 / 脑部SPA</a:t>
            </a:r>
            <a:endParaRPr sz="16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371600" y="5596128"/>
            <a:ext cx="9418320" cy="64008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371600" y="5733415"/>
            <a:ext cx="9418320" cy="37465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2400" b="1">
                <a:solidFill>
                  <a:srgbClr val="7EE6FF"/>
                </a:solidFill>
                <a:latin typeface="微软雅黑" panose="020B0503020204020204" charset="-122"/>
              </a:rPr>
              <a:t>评估   →   干预   →   管理   →   持续服务</a:t>
            </a:r>
            <a:endParaRPr sz="2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wide_cinematic_futuristic_medical_tech_interio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0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941832"/>
          </a:xfrm>
          <a:prstGeom prst="rect">
            <a:avLst/>
          </a:prstGeom>
          <a:solidFill>
            <a:srgbClr val="010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y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" y="228600"/>
            <a:ext cx="1664208" cy="5754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46120" y="117285"/>
            <a:ext cx="594360" cy="4603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58E8FF"/>
                </a:solidFill>
                <a:latin typeface="微软雅黑" panose="020B0503020204020204" charset="-122"/>
              </a:rPr>
              <a:t>1</a:t>
            </a:r>
            <a:r>
              <a:rPr lang="en-US" sz="2400" b="1">
                <a:solidFill>
                  <a:srgbClr val="58E8FF"/>
                </a:solidFill>
                <a:latin typeface="微软雅黑" panose="020B0503020204020204" charset="-122"/>
              </a:rPr>
              <a:t>7</a:t>
            </a:r>
            <a:endParaRPr lang="en-US" sz="24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2191" y="210312"/>
            <a:ext cx="1371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微软雅黑" panose="020B0503020204020204" charset="-122"/>
              </a:rPr>
              <a:t>｜</a:t>
            </a:r>
            <a:endParaRPr sz="2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5072" y="132524"/>
            <a:ext cx="5303520" cy="4298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微软雅黑" panose="020B0503020204020204" charset="-122"/>
              </a:rPr>
              <a:t>业务板块一</a:t>
            </a:r>
            <a:r>
              <a:rPr lang="en-US" sz="2200" b="1">
                <a:solidFill>
                  <a:srgbClr val="FFFFFF"/>
                </a:solidFill>
                <a:latin typeface="微软雅黑" panose="020B0503020204020204" charset="-122"/>
              </a:rPr>
              <a:t> </a:t>
            </a:r>
            <a:r>
              <a:rPr sz="2200" b="1">
                <a:solidFill>
                  <a:srgbClr val="FFFFFF"/>
                </a:solidFill>
                <a:latin typeface="微软雅黑" panose="020B0503020204020204" charset="-122"/>
              </a:rPr>
              <a:t>时越脑科诊疗康复中心</a:t>
            </a:r>
            <a:endParaRPr sz="2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3008" y="576072"/>
            <a:ext cx="5577840" cy="1554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80" b="0">
                <a:solidFill>
                  <a:srgbClr val="C3DEF4"/>
                </a:solidFill>
                <a:latin typeface="微软雅黑" panose="020B0503020204020204" charset="-122"/>
              </a:rPr>
              <a:t>以实体中心承接前沿技术落地，形成诊前评估—精准干预—康复随访闭环</a:t>
            </a:r>
            <a:endParaRPr sz="108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cxnSp>
        <p:nvCxnSpPr>
          <p:cNvPr id="10" name="Connector 9"/>
          <p:cNvCxnSpPr/>
          <p:nvPr/>
        </p:nvCxnSpPr>
        <p:spPr>
          <a:xfrm>
            <a:off x="228600" y="932688"/>
            <a:ext cx="1371600" cy="0"/>
          </a:xfrm>
          <a:prstGeom prst="line">
            <a:avLst/>
          </a:prstGeom>
          <a:ln w="15240">
            <a:solidFill>
              <a:srgbClr val="58E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3456432" y="960120"/>
            <a:ext cx="5431536" cy="0"/>
          </a:xfrm>
          <a:prstGeom prst="line">
            <a:avLst/>
          </a:prstGeom>
          <a:ln w="15240">
            <a:solidFill>
              <a:srgbClr val="58E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10104120" y="932688"/>
            <a:ext cx="1554480" cy="0"/>
          </a:xfrm>
          <a:prstGeom prst="line">
            <a:avLst/>
          </a:prstGeom>
          <a:ln w="15240">
            <a:solidFill>
              <a:srgbClr val="58E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02920" y="1234440"/>
            <a:ext cx="4800600" cy="1477645"/>
          </a:xfrm>
          <a:prstGeom prst="roundRect">
            <a:avLst/>
          </a:prstGeom>
          <a:solidFill>
            <a:srgbClr val="010E2D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6130" y="1242695"/>
            <a:ext cx="1234440" cy="29591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750" b="1">
                <a:solidFill>
                  <a:srgbClr val="58E8FF"/>
                </a:solidFill>
                <a:latin typeface="微软雅黑" panose="020B0503020204020204" charset="-122"/>
              </a:rPr>
              <a:t>中心定位</a:t>
            </a:r>
            <a:endParaRPr sz="17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6130" y="1551305"/>
            <a:ext cx="4160520" cy="67056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spcAft>
                <a:spcPts val="200"/>
              </a:spcAft>
            </a:pPr>
            <a:r>
              <a:rPr sz="1280">
                <a:solidFill>
                  <a:srgbClr val="FFFFFF"/>
                </a:solidFill>
                <a:latin typeface="微软雅黑" panose="020B0503020204020204" charset="-122"/>
              </a:rPr>
              <a:t>面向脑疾病患者，提供从初筛评估、影像/脑功能分析、个体化方案制定，到精准神经调控、康复训练与随访复评的一体化服务。</a:t>
            </a:r>
            <a:endParaRPr sz="128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7240" y="2249424"/>
            <a:ext cx="114300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2322576"/>
            <a:ext cx="114300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前沿技术落地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084831" y="2249424"/>
            <a:ext cx="114300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084831" y="2322576"/>
            <a:ext cx="114300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标准化诊疗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392424" y="2249424"/>
            <a:ext cx="114300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392424" y="2322576"/>
            <a:ext cx="114300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全周期管理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02920" y="2723515"/>
            <a:ext cx="4800600" cy="1410970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130" y="2919730"/>
            <a:ext cx="2980690" cy="3416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30" b="1">
                <a:solidFill>
                  <a:srgbClr val="58E8FF"/>
                </a:solidFill>
                <a:latin typeface="微软雅黑" panose="020B0503020204020204" charset="-122"/>
              </a:rPr>
              <a:t>重点服务人群 / 疾病方向</a:t>
            </a:r>
            <a:endParaRPr sz="16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804672" y="3419856"/>
            <a:ext cx="105156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04672" y="3493008"/>
            <a:ext cx="105156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30" b="1">
                <a:solidFill>
                  <a:srgbClr val="FFFFFF"/>
                </a:solidFill>
                <a:latin typeface="微软雅黑" panose="020B0503020204020204" charset="-122"/>
              </a:rPr>
              <a:t>帕金森</a:t>
            </a:r>
            <a:endParaRPr sz="93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157984" y="3419856"/>
            <a:ext cx="105156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157984" y="3493008"/>
            <a:ext cx="105156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30" b="1">
                <a:solidFill>
                  <a:srgbClr val="FFFFFF"/>
                </a:solidFill>
                <a:latin typeface="微软雅黑" panose="020B0503020204020204" charset="-122"/>
              </a:rPr>
              <a:t>孤独症</a:t>
            </a:r>
            <a:endParaRPr sz="93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511296" y="3419856"/>
            <a:ext cx="105156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511296" y="3493008"/>
            <a:ext cx="105156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30" b="1">
                <a:solidFill>
                  <a:srgbClr val="FFFFFF"/>
                </a:solidFill>
                <a:latin typeface="微软雅黑" panose="020B0503020204020204" charset="-122"/>
              </a:rPr>
              <a:t>抑郁焦虑</a:t>
            </a:r>
            <a:endParaRPr sz="93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04672" y="3813048"/>
            <a:ext cx="105156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4672" y="3886200"/>
            <a:ext cx="105156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30" b="1">
                <a:solidFill>
                  <a:srgbClr val="FFFFFF"/>
                </a:solidFill>
                <a:latin typeface="微软雅黑" panose="020B0503020204020204" charset="-122"/>
              </a:rPr>
              <a:t>睡眠障碍</a:t>
            </a:r>
            <a:endParaRPr sz="93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157984" y="3813048"/>
            <a:ext cx="105156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157984" y="3886200"/>
            <a:ext cx="105156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30" b="1">
                <a:solidFill>
                  <a:srgbClr val="FFFFFF"/>
                </a:solidFill>
                <a:latin typeface="微软雅黑" panose="020B0503020204020204" charset="-122"/>
              </a:rPr>
              <a:t>卒中后康复</a:t>
            </a:r>
            <a:endParaRPr sz="93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511296" y="3813048"/>
            <a:ext cx="1051560" cy="274320"/>
          </a:xfrm>
          <a:prstGeom prst="roundRect">
            <a:avLst/>
          </a:prstGeom>
          <a:solidFill>
            <a:srgbClr val="072C6E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511296" y="3886200"/>
            <a:ext cx="1051560" cy="1280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30" b="1">
                <a:solidFill>
                  <a:srgbClr val="FFFFFF"/>
                </a:solidFill>
                <a:latin typeface="微软雅黑" panose="020B0503020204020204" charset="-122"/>
              </a:rPr>
              <a:t>认知障碍</a:t>
            </a:r>
            <a:endParaRPr sz="93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5715000" y="1234440"/>
            <a:ext cx="5897880" cy="4535424"/>
          </a:xfrm>
          <a:prstGeom prst="roundRect">
            <a:avLst/>
          </a:prstGeom>
          <a:solidFill>
            <a:srgbClr val="010E2D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053328" y="1481328"/>
            <a:ext cx="1554480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80" b="1">
                <a:solidFill>
                  <a:srgbClr val="58E8FF"/>
                </a:solidFill>
                <a:latin typeface="微软雅黑" panose="020B0503020204020204" charset="-122"/>
              </a:rPr>
              <a:t>临床服务闭环</a:t>
            </a:r>
            <a:endParaRPr sz="178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89520" y="1508760"/>
            <a:ext cx="3383280" cy="1645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20" b="0">
                <a:solidFill>
                  <a:srgbClr val="C3DEF4"/>
                </a:solidFill>
                <a:latin typeface="微软雅黑" panose="020B0503020204020204" charset="-122"/>
              </a:rPr>
              <a:t>从入口评估到疗效复盘，形成可复制、可管理的诊疗康复路径</a:t>
            </a:r>
            <a:endParaRPr sz="102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6053328" y="1993392"/>
            <a:ext cx="2331720" cy="566928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163056" y="2157984"/>
            <a:ext cx="3657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30" b="1">
                <a:solidFill>
                  <a:srgbClr val="58E8FF"/>
                </a:solidFill>
                <a:latin typeface="微软雅黑" panose="020B0503020204020204" charset="-122"/>
              </a:rPr>
              <a:t>01</a:t>
            </a:r>
            <a:endParaRPr sz="11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583680" y="2093976"/>
            <a:ext cx="155448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患者接入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83680" y="2313432"/>
            <a:ext cx="160020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50" b="0">
                <a:solidFill>
                  <a:srgbClr val="C3DEF4"/>
                </a:solidFill>
                <a:latin typeface="微软雅黑" panose="020B0503020204020204" charset="-122"/>
              </a:rPr>
              <a:t>自主咨询 / 医疗服务衔接</a:t>
            </a:r>
            <a:endParaRPr sz="85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8686800" y="1993392"/>
            <a:ext cx="2331720" cy="566928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796528" y="2157984"/>
            <a:ext cx="3657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30" b="1">
                <a:solidFill>
                  <a:srgbClr val="58E8FF"/>
                </a:solidFill>
                <a:latin typeface="微软雅黑" panose="020B0503020204020204" charset="-122"/>
              </a:rPr>
              <a:t>02</a:t>
            </a:r>
            <a:endParaRPr sz="11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217152" y="2093976"/>
            <a:ext cx="155448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筛查评估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217152" y="2313432"/>
            <a:ext cx="160020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50" b="0">
                <a:solidFill>
                  <a:srgbClr val="C3DEF4"/>
                </a:solidFill>
                <a:latin typeface="微软雅黑" panose="020B0503020204020204" charset="-122"/>
              </a:rPr>
              <a:t>禁忌排查 / 量表评估</a:t>
            </a:r>
            <a:endParaRPr sz="85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6053328" y="2834640"/>
            <a:ext cx="2331720" cy="566928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163056" y="2999232"/>
            <a:ext cx="3657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30" b="1">
                <a:solidFill>
                  <a:srgbClr val="58E8FF"/>
                </a:solidFill>
                <a:latin typeface="微软雅黑" panose="020B0503020204020204" charset="-122"/>
              </a:rPr>
              <a:t>03</a:t>
            </a:r>
            <a:endParaRPr sz="11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583680" y="2935224"/>
            <a:ext cx="155448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影像与脑功能分析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583680" y="3154680"/>
            <a:ext cx="160020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50" b="0">
                <a:solidFill>
                  <a:srgbClr val="C3DEF4"/>
                </a:solidFill>
                <a:latin typeface="微软雅黑" panose="020B0503020204020204" charset="-122"/>
              </a:rPr>
              <a:t>MRI / pBFS / 网络分析</a:t>
            </a:r>
            <a:endParaRPr sz="85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8686800" y="2834640"/>
            <a:ext cx="2331720" cy="566928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8796528" y="2999232"/>
            <a:ext cx="3657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30" b="1">
                <a:solidFill>
                  <a:srgbClr val="58E8FF"/>
                </a:solidFill>
                <a:latin typeface="微软雅黑" panose="020B0503020204020204" charset="-122"/>
              </a:rPr>
              <a:t>04</a:t>
            </a:r>
            <a:endParaRPr sz="11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217152" y="2935224"/>
            <a:ext cx="155448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个体化方案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217152" y="3154680"/>
            <a:ext cx="160020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50" b="0">
                <a:solidFill>
                  <a:srgbClr val="C3DEF4"/>
                </a:solidFill>
                <a:latin typeface="微软雅黑" panose="020B0503020204020204" charset="-122"/>
              </a:rPr>
              <a:t>医生审核 / 靶点规划</a:t>
            </a:r>
            <a:endParaRPr sz="85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6053328" y="3675888"/>
            <a:ext cx="2331720" cy="566928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163056" y="3840480"/>
            <a:ext cx="3657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30" b="1">
                <a:solidFill>
                  <a:srgbClr val="58E8FF"/>
                </a:solidFill>
                <a:latin typeface="微软雅黑" panose="020B0503020204020204" charset="-122"/>
              </a:rPr>
              <a:t>05</a:t>
            </a:r>
            <a:endParaRPr sz="11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83680" y="3776472"/>
            <a:ext cx="155448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精准干预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583680" y="3995928"/>
            <a:ext cx="160020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50" b="0">
                <a:solidFill>
                  <a:srgbClr val="C3DEF4"/>
                </a:solidFill>
                <a:latin typeface="微软雅黑" panose="020B0503020204020204" charset="-122"/>
              </a:rPr>
              <a:t>神经调控 / 康复训练</a:t>
            </a:r>
            <a:endParaRPr sz="85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8686800" y="3675888"/>
            <a:ext cx="2331720" cy="566928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8796528" y="3840480"/>
            <a:ext cx="36576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30" b="1">
                <a:solidFill>
                  <a:srgbClr val="58E8FF"/>
                </a:solidFill>
                <a:latin typeface="微软雅黑" panose="020B0503020204020204" charset="-122"/>
              </a:rPr>
              <a:t>06</a:t>
            </a:r>
            <a:endParaRPr sz="113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217152" y="3776472"/>
            <a:ext cx="1554480" cy="1280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随访复评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217152" y="3995928"/>
            <a:ext cx="160020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50" b="0">
                <a:solidFill>
                  <a:srgbClr val="C3DEF4"/>
                </a:solidFill>
                <a:latin typeface="微软雅黑" panose="020B0503020204020204" charset="-122"/>
              </a:rPr>
              <a:t>疗效复盘 / 方案优化</a:t>
            </a:r>
            <a:endParaRPr sz="850" b="0">
              <a:solidFill>
                <a:srgbClr val="C3DEF4"/>
              </a:solidFill>
              <a:latin typeface="微软雅黑" panose="020B0503020204020204" charset="-122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6053328" y="4663440"/>
            <a:ext cx="5074920" cy="731520"/>
          </a:xfrm>
          <a:prstGeom prst="roundRect">
            <a:avLst/>
          </a:prstGeom>
          <a:solidFill>
            <a:srgbClr val="051E52"/>
          </a:solidFill>
          <a:ln w="13970">
            <a:solidFill>
              <a:srgbClr val="2EA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163945" y="4726940"/>
            <a:ext cx="949325" cy="40259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260" b="1">
                <a:solidFill>
                  <a:srgbClr val="58E8FF"/>
                </a:solidFill>
                <a:latin typeface="微软雅黑" panose="020B0503020204020204" charset="-122"/>
              </a:rPr>
              <a:t>对外价值</a:t>
            </a:r>
            <a:endParaRPr sz="126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12635" y="4773295"/>
            <a:ext cx="4045585" cy="52959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980" b="1">
                <a:solidFill>
                  <a:srgbClr val="FFFFFF"/>
                </a:solidFill>
                <a:latin typeface="微软雅黑" panose="020B0503020204020204" charset="-122"/>
              </a:rPr>
              <a:t>不是单一治疗项目，而是以核心技术为支撑的脑科诊疗康复服务中心。</a:t>
            </a:r>
            <a:endParaRPr sz="98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502920" y="6016752"/>
            <a:ext cx="11109960" cy="420624"/>
          </a:xfrm>
          <a:prstGeom prst="roundRect">
            <a:avLst/>
          </a:prstGeom>
          <a:solidFill>
            <a:srgbClr val="010E2D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804545" y="6126480"/>
            <a:ext cx="822960" cy="2914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100" b="1">
                <a:solidFill>
                  <a:srgbClr val="58E8FF"/>
                </a:solidFill>
                <a:latin typeface="微软雅黑" panose="020B0503020204020204" charset="-122"/>
              </a:rPr>
              <a:t>服务逻辑</a:t>
            </a:r>
            <a:endParaRPr sz="11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627505" y="6089650"/>
            <a:ext cx="9418320" cy="3479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80" b="0">
                <a:solidFill>
                  <a:srgbClr val="FFFFFF"/>
                </a:solidFill>
                <a:latin typeface="微软雅黑" panose="020B0503020204020204" charset="-122"/>
              </a:rPr>
              <a:t>患者接入  →  精准评估  →  方案制定  →  神经调控  →  康复训练  →  疗效复评  →  长期管理</a:t>
            </a:r>
            <a:endParaRPr sz="108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4" name="Rounded Rectangle 52"/>
          <p:cNvSpPr/>
          <p:nvPr/>
        </p:nvSpPr>
        <p:spPr>
          <a:xfrm>
            <a:off x="511175" y="4144645"/>
            <a:ext cx="4792345" cy="655955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85" name="Oval 53"/>
          <p:cNvSpPr/>
          <p:nvPr/>
        </p:nvSpPr>
        <p:spPr>
          <a:xfrm>
            <a:off x="827405" y="4176395"/>
            <a:ext cx="567055" cy="551815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86" name="TextBox 54"/>
          <p:cNvSpPr/>
          <p:nvPr/>
        </p:nvSpPr>
        <p:spPr>
          <a:xfrm>
            <a:off x="827405" y="4286250"/>
            <a:ext cx="567055" cy="441325"/>
          </a:xfrm>
          <a:prstGeom prst="rect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>
                <a:sym typeface="+mn-ea"/>
              </a:rPr>
              <a:t>1</a:t>
            </a:r>
            <a:endParaRPr lang="en-US">
              <a:sym typeface="+mn-ea"/>
            </a:endParaRPr>
          </a:p>
        </p:txBody>
      </p:sp>
      <p:sp>
        <p:nvSpPr>
          <p:cNvPr id="87" name="TextBox 55"/>
          <p:cNvSpPr txBox="1"/>
          <p:nvPr/>
        </p:nvSpPr>
        <p:spPr>
          <a:xfrm>
            <a:off x="1522095" y="4243705"/>
            <a:ext cx="3429000" cy="444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前沿技术落地载体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89" name="Rounded Rectangle 57"/>
          <p:cNvSpPr/>
          <p:nvPr/>
        </p:nvSpPr>
        <p:spPr>
          <a:xfrm>
            <a:off x="502285" y="4799965"/>
            <a:ext cx="4801235" cy="59563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90" name="Oval 58"/>
          <p:cNvSpPr/>
          <p:nvPr/>
        </p:nvSpPr>
        <p:spPr>
          <a:xfrm>
            <a:off x="827405" y="4810125"/>
            <a:ext cx="567055" cy="585470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</a:t>
            </a:r>
            <a:endParaRPr lang="en-US"/>
          </a:p>
        </p:txBody>
      </p:sp>
      <p:sp>
        <p:nvSpPr>
          <p:cNvPr id="92" name="TextBox 60"/>
          <p:cNvSpPr txBox="1"/>
          <p:nvPr/>
        </p:nvSpPr>
        <p:spPr>
          <a:xfrm>
            <a:off x="1522095" y="4956175"/>
            <a:ext cx="3429000" cy="34671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临床转化平台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94" name="Rounded Rectangle 62"/>
          <p:cNvSpPr/>
          <p:nvPr/>
        </p:nvSpPr>
        <p:spPr>
          <a:xfrm>
            <a:off x="502285" y="5375275"/>
            <a:ext cx="4801235" cy="64897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95" name="Oval 63"/>
          <p:cNvSpPr/>
          <p:nvPr/>
        </p:nvSpPr>
        <p:spPr>
          <a:xfrm>
            <a:off x="827405" y="5396230"/>
            <a:ext cx="567055" cy="621030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3</a:t>
            </a:r>
            <a:endParaRPr lang="en-US"/>
          </a:p>
        </p:txBody>
      </p:sp>
      <p:sp>
        <p:nvSpPr>
          <p:cNvPr id="97" name="TextBox 65"/>
          <p:cNvSpPr txBox="1"/>
          <p:nvPr/>
        </p:nvSpPr>
        <p:spPr>
          <a:xfrm>
            <a:off x="1522095" y="5375910"/>
            <a:ext cx="3429000" cy="72326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案例与疗效沉淀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13330" y="222885"/>
            <a:ext cx="706755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1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8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9450" y="311785"/>
            <a:ext cx="196850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5665" y="278130"/>
            <a:ext cx="8599170" cy="52260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业务板块二</a:t>
            </a:r>
            <a:r>
              <a:rPr lang="en-US" sz="340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sz="340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脑功能分析与赋能中心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377440" y="1097280"/>
            <a:ext cx="7589520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以脑功能评估为基础，形成人群画像、能力画像与成长建议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pic>
        <p:nvPicPr>
          <p:cNvPr id="17" name="Picture 16" descr="system_visu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508760"/>
            <a:ext cx="8778240" cy="393192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9464040" y="1508760"/>
            <a:ext cx="237744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9665208" y="170992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65208" y="176352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1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360152" y="1709928"/>
            <a:ext cx="13258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>
                <a:solidFill>
                  <a:srgbClr val="7EE6FF"/>
                </a:solidFill>
                <a:latin typeface="微软雅黑" panose="020B0503020204020204" charset="-122"/>
              </a:rPr>
              <a:t>优势识别</a:t>
            </a:r>
            <a:endParaRPr sz="1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360152" y="2075688"/>
            <a:ext cx="1325880" cy="100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发现核心优势与潜能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464040" y="2514600"/>
            <a:ext cx="237744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665208" y="271576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65208" y="276936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2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360152" y="2715768"/>
            <a:ext cx="13258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>
                <a:solidFill>
                  <a:srgbClr val="7EE6FF"/>
                </a:solidFill>
                <a:latin typeface="微软雅黑" panose="020B0503020204020204" charset="-122"/>
              </a:rPr>
              <a:t>成长建议</a:t>
            </a:r>
            <a:endParaRPr sz="1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60152" y="3081528"/>
            <a:ext cx="1325880" cy="100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个性化发展路径规划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464040" y="3520440"/>
            <a:ext cx="237744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665208" y="372160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665208" y="377520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3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360152" y="3721608"/>
            <a:ext cx="13258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>
                <a:solidFill>
                  <a:srgbClr val="7EE6FF"/>
                </a:solidFill>
                <a:latin typeface="微软雅黑" panose="020B0503020204020204" charset="-122"/>
              </a:rPr>
              <a:t>家校沟通参考</a:t>
            </a:r>
            <a:endParaRPr sz="1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360152" y="4087368"/>
            <a:ext cx="1325880" cy="100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科学沟通与协同支持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464040" y="4526280"/>
            <a:ext cx="237744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9665208" y="472744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665208" y="478104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4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360152" y="4727448"/>
            <a:ext cx="13258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>
                <a:solidFill>
                  <a:srgbClr val="7EE6FF"/>
                </a:solidFill>
                <a:latin typeface="微软雅黑" panose="020B0503020204020204" charset="-122"/>
              </a:rPr>
              <a:t>情绪与专注力观察</a:t>
            </a:r>
            <a:endParaRPr sz="1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360152" y="5093208"/>
            <a:ext cx="1325880" cy="100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情绪状态与专注力趋势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914400" y="6108192"/>
            <a:ext cx="10332720" cy="45720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4400" y="6236208"/>
            <a:ext cx="10332720" cy="1463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>
                <a:solidFill>
                  <a:srgbClr val="7EE6FF"/>
                </a:solidFill>
                <a:latin typeface="微软雅黑" panose="020B0503020204020204" charset="-122"/>
              </a:rPr>
              <a:t>基于脑功能科学评估，精准识别天赋，科学规划成长，助力每一个孩子成为更好的自己</a:t>
            </a:r>
            <a:endParaRPr sz="14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97125" y="222885"/>
            <a:ext cx="94107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1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9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1695" y="311785"/>
            <a:ext cx="350520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2850" y="278130"/>
            <a:ext cx="8065770" cy="52260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业务板块三</a:t>
            </a:r>
            <a:r>
              <a:rPr lang="en-US" sz="3400" b="1">
                <a:solidFill>
                  <a:srgbClr val="F5F8FF"/>
                </a:solidFill>
                <a:latin typeface="微软雅黑" panose="020B0503020204020204" charset="-122"/>
              </a:rPr>
              <a:t> </a:t>
            </a:r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脑健康管理与早期干预中心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737360" y="1143000"/>
            <a:ext cx="868680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面向高端客户与家庭场景的主动脑健康管理服务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2920" y="1828800"/>
            <a:ext cx="3209925" cy="210312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04088" y="202996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215" y="2083435"/>
            <a:ext cx="567055" cy="30861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1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99032" y="2029968"/>
            <a:ext cx="15544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压力管理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28700" y="2673668"/>
            <a:ext cx="2285365" cy="8616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稳压赋能，重塑内在平衡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压力评估与生理监测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情绪调节与心理赋能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压力干预与行为训练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008755" y="1848485"/>
            <a:ext cx="3352800" cy="210312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29963" y="2035683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30090" y="2089150"/>
            <a:ext cx="567055" cy="31432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2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24907" y="2035683"/>
            <a:ext cx="15544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睡眠调节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3765" y="2679700"/>
            <a:ext cx="2713990" cy="8616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优质睡眠，激活大脑修复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睡眠评估与节律分析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睡眠环境与习惯优化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失眠干预与恢复训练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705090" y="1848485"/>
            <a:ext cx="3575685" cy="210312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055483" y="2022983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055610" y="2076450"/>
            <a:ext cx="567055" cy="33147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3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50427" y="2022983"/>
            <a:ext cx="15544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脑健康养护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324850" y="2666365"/>
            <a:ext cx="2987675" cy="8616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科学养护，延缓脑功能衰退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脑营养与代谢支持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认知训练与脑力提升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• 生活方式与运动干预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02920" y="4663440"/>
            <a:ext cx="2606040" cy="12801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04088" y="4864607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04088" y="491820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4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99032" y="4864607"/>
            <a:ext cx="15544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高端医疗服务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50925" y="5420043"/>
            <a:ext cx="2263775" cy="2152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卓越资源，尊享品质医疗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37560" y="4663440"/>
            <a:ext cx="2606040" cy="12801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3538728" y="4864607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538728" y="491820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5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33672" y="4864607"/>
            <a:ext cx="15544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个性化健康管理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43325" y="5420043"/>
            <a:ext cx="2226310" cy="2152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精准定制，全周期健康陪伴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172200" y="4663440"/>
            <a:ext cx="2606040" cy="12801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6373368" y="4864607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73368" y="4918202"/>
            <a:ext cx="566928" cy="2768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6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68312" y="4864607"/>
            <a:ext cx="155448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早期风险识别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04635" y="5420043"/>
            <a:ext cx="2018030" cy="2152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0">
                <a:solidFill>
                  <a:srgbClr val="D2E0F0"/>
                </a:solidFill>
                <a:latin typeface="微软雅黑" panose="020B0503020204020204" charset="-122"/>
              </a:rPr>
              <a:t>早筛早防，防患于未然</a:t>
            </a:r>
            <a:endParaRPr sz="14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869680" y="4662805"/>
            <a:ext cx="2834640" cy="1285875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869680" y="4998720"/>
            <a:ext cx="2834640" cy="57912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2000" b="1">
                <a:solidFill>
                  <a:srgbClr val="7EE6FF"/>
                </a:solidFill>
                <a:latin typeface="微软雅黑" panose="020B0503020204020204" charset="-122"/>
              </a:rPr>
              <a:t>主动管理脑健康</a:t>
            </a:r>
            <a:endParaRPr sz="2000" b="1">
              <a:solidFill>
                <a:srgbClr val="7EE6FF"/>
              </a:solidFill>
              <a:latin typeface="微软雅黑" panose="020B0503020204020204" charset="-122"/>
            </a:endParaRPr>
          </a:p>
          <a:p>
            <a:pPr algn="ctr"/>
            <a:r>
              <a:rPr sz="2000" b="1">
                <a:solidFill>
                  <a:srgbClr val="7EE6FF"/>
                </a:solidFill>
                <a:latin typeface="微软雅黑" panose="020B0503020204020204" charset="-122"/>
              </a:rPr>
              <a:t>守护高品质生活</a:t>
            </a:r>
            <a:endParaRPr sz="20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20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83464"/>
            <a:ext cx="62179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压力、睡眠与脑健康管理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926080" y="1265555"/>
            <a:ext cx="64008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1700" b="1">
                <a:solidFill>
                  <a:srgbClr val="7EE6FF"/>
                </a:solidFill>
                <a:latin typeface="微软雅黑" panose="020B0503020204020204" charset="-122"/>
              </a:rPr>
              <a:t>以脑科学视角识别压力影响，形成睡眠与情绪的主动管理方案</a:t>
            </a:r>
            <a:endParaRPr sz="17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>
            <p:custDataLst>
              <p:tags r:id="rId2"/>
            </p:custDataLst>
          </p:nvPr>
        </p:nvSpPr>
        <p:spPr>
          <a:xfrm>
            <a:off x="594360" y="2071370"/>
            <a:ext cx="2606040" cy="10515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>
            <p:custDataLst>
              <p:tags r:id="rId3"/>
            </p:custDataLst>
          </p:nvPr>
        </p:nvSpPr>
        <p:spPr>
          <a:xfrm>
            <a:off x="795655" y="2272665"/>
            <a:ext cx="567055" cy="567690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>
            <p:custDataLst>
              <p:tags r:id="rId4"/>
            </p:custDataLst>
          </p:nvPr>
        </p:nvSpPr>
        <p:spPr>
          <a:xfrm>
            <a:off x="795655" y="2326005"/>
            <a:ext cx="567055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1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9"/>
          <p:cNvSpPr txBox="1"/>
          <p:nvPr>
            <p:custDataLst>
              <p:tags r:id="rId5"/>
            </p:custDataLst>
          </p:nvPr>
        </p:nvSpPr>
        <p:spPr>
          <a:xfrm>
            <a:off x="1490472" y="2295970"/>
            <a:ext cx="1554480" cy="2457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压力评估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>
            <p:custDataLst>
              <p:tags r:id="rId6"/>
            </p:custDataLst>
          </p:nvPr>
        </p:nvSpPr>
        <p:spPr>
          <a:xfrm>
            <a:off x="1362710" y="2567305"/>
            <a:ext cx="1823085" cy="508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100" b="0">
                <a:solidFill>
                  <a:srgbClr val="D2E0F0"/>
                </a:solidFill>
                <a:latin typeface="微软雅黑" panose="020B0503020204020204" charset="-122"/>
              </a:rPr>
              <a:t>多维压力源筛查</a:t>
            </a:r>
            <a:endParaRPr sz="11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100" b="0">
                <a:solidFill>
                  <a:srgbClr val="D2E0F0"/>
                </a:solidFill>
                <a:latin typeface="微软雅黑" panose="020B0503020204020204" charset="-122"/>
              </a:rPr>
              <a:t>识别压力对大脑的影响与</a:t>
            </a:r>
            <a:endParaRPr sz="11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100" b="0">
                <a:solidFill>
                  <a:srgbClr val="D2E0F0"/>
                </a:solidFill>
                <a:latin typeface="微软雅黑" panose="020B0503020204020204" charset="-122"/>
              </a:rPr>
              <a:t>功能变化</a:t>
            </a:r>
            <a:endParaRPr sz="11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2" name="Rounded Rectangle 21"/>
          <p:cNvSpPr/>
          <p:nvPr>
            <p:custDataLst>
              <p:tags r:id="rId7"/>
            </p:custDataLst>
          </p:nvPr>
        </p:nvSpPr>
        <p:spPr>
          <a:xfrm>
            <a:off x="594360" y="3580130"/>
            <a:ext cx="2606040" cy="10515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>
            <p:custDataLst>
              <p:tags r:id="rId8"/>
            </p:custDataLst>
          </p:nvPr>
        </p:nvSpPr>
        <p:spPr>
          <a:xfrm>
            <a:off x="795655" y="3781425"/>
            <a:ext cx="567055" cy="567690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>
            <p:custDataLst>
              <p:tags r:id="rId9"/>
            </p:custDataLst>
          </p:nvPr>
        </p:nvSpPr>
        <p:spPr>
          <a:xfrm>
            <a:off x="795655" y="3834765"/>
            <a:ext cx="567055" cy="37782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3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>
            <p:custDataLst>
              <p:tags r:id="rId10"/>
            </p:custDataLst>
          </p:nvPr>
        </p:nvSpPr>
        <p:spPr>
          <a:xfrm>
            <a:off x="1490472" y="3804730"/>
            <a:ext cx="1554480" cy="2457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睡眠优化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>
            <p:custDataLst>
              <p:tags r:id="rId11"/>
            </p:custDataLst>
          </p:nvPr>
        </p:nvSpPr>
        <p:spPr>
          <a:xfrm>
            <a:off x="1490345" y="4160520"/>
            <a:ext cx="1554480" cy="33909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100" b="0">
                <a:solidFill>
                  <a:srgbClr val="D2E0F0"/>
                </a:solidFill>
                <a:latin typeface="微软雅黑" panose="020B0503020204020204" charset="-122"/>
              </a:rPr>
              <a:t>睡眠质量评估与监测</a:t>
            </a:r>
            <a:endParaRPr sz="11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100" b="0">
                <a:solidFill>
                  <a:srgbClr val="D2E0F0"/>
                </a:solidFill>
                <a:latin typeface="微软雅黑" panose="020B0503020204020204" charset="-122"/>
              </a:rPr>
              <a:t>制定个性化睡眠改善方案</a:t>
            </a:r>
            <a:endParaRPr sz="11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pic>
        <p:nvPicPr>
          <p:cNvPr id="27" name="Picture 26" descr="pressure_visual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877" r="2985" b="4592"/>
          <a:stretch>
            <a:fillRect/>
          </a:stretch>
        </p:blipFill>
        <p:spPr>
          <a:xfrm>
            <a:off x="3429000" y="2071370"/>
            <a:ext cx="5010785" cy="2709545"/>
          </a:xfrm>
          <a:prstGeom prst="rect">
            <a:avLst/>
          </a:prstGeom>
        </p:spPr>
      </p:pic>
      <p:sp>
        <p:nvSpPr>
          <p:cNvPr id="28" name="Rounded Rectangle 27"/>
          <p:cNvSpPr/>
          <p:nvPr>
            <p:custDataLst>
              <p:tags r:id="rId14"/>
            </p:custDataLst>
          </p:nvPr>
        </p:nvSpPr>
        <p:spPr>
          <a:xfrm>
            <a:off x="9144000" y="2071370"/>
            <a:ext cx="2377440" cy="10515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>
            <p:custDataLst>
              <p:tags r:id="rId15"/>
            </p:custDataLst>
          </p:nvPr>
        </p:nvSpPr>
        <p:spPr>
          <a:xfrm>
            <a:off x="9345295" y="2272665"/>
            <a:ext cx="567055" cy="567690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>
            <p:custDataLst>
              <p:tags r:id="rId16"/>
            </p:custDataLst>
          </p:nvPr>
        </p:nvSpPr>
        <p:spPr>
          <a:xfrm>
            <a:off x="9345295" y="2326005"/>
            <a:ext cx="567055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2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>
            <p:custDataLst>
              <p:tags r:id="rId17"/>
            </p:custDataLst>
          </p:nvPr>
        </p:nvSpPr>
        <p:spPr>
          <a:xfrm>
            <a:off x="10040112" y="2295970"/>
            <a:ext cx="1325880" cy="2457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情绪调适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2" name="TextBox 31"/>
          <p:cNvSpPr txBox="1"/>
          <p:nvPr>
            <p:custDataLst>
              <p:tags r:id="rId18"/>
            </p:custDataLst>
          </p:nvPr>
        </p:nvSpPr>
        <p:spPr>
          <a:xfrm>
            <a:off x="10039985" y="2667635"/>
            <a:ext cx="1325880" cy="30797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情绪状态评估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提供科学情绪调适方案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32"/>
          <p:cNvSpPr/>
          <p:nvPr>
            <p:custDataLst>
              <p:tags r:id="rId19"/>
            </p:custDataLst>
          </p:nvPr>
        </p:nvSpPr>
        <p:spPr>
          <a:xfrm>
            <a:off x="9199880" y="3580130"/>
            <a:ext cx="2377440" cy="10515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>
            <p:custDataLst>
              <p:tags r:id="rId20"/>
            </p:custDataLst>
          </p:nvPr>
        </p:nvSpPr>
        <p:spPr>
          <a:xfrm>
            <a:off x="9345295" y="3781425"/>
            <a:ext cx="567055" cy="567690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>
            <p:custDataLst>
              <p:tags r:id="rId21"/>
            </p:custDataLst>
          </p:nvPr>
        </p:nvSpPr>
        <p:spPr>
          <a:xfrm>
            <a:off x="9345295" y="3834765"/>
            <a:ext cx="567055" cy="38163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4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6" name="TextBox 35"/>
          <p:cNvSpPr txBox="1"/>
          <p:nvPr>
            <p:custDataLst>
              <p:tags r:id="rId22"/>
            </p:custDataLst>
          </p:nvPr>
        </p:nvSpPr>
        <p:spPr>
          <a:xfrm>
            <a:off x="9876155" y="3681730"/>
            <a:ext cx="1701165" cy="49276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600" b="1">
                <a:solidFill>
                  <a:srgbClr val="7EE6FF"/>
                </a:solidFill>
                <a:latin typeface="微软雅黑" panose="020B0503020204020204" charset="-122"/>
              </a:rPr>
              <a:t>专属健康管理计划</a:t>
            </a:r>
            <a:endParaRPr sz="16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7" name="TextBox 36"/>
          <p:cNvSpPr txBox="1"/>
          <p:nvPr>
            <p:custDataLst>
              <p:tags r:id="rId23"/>
            </p:custDataLst>
          </p:nvPr>
        </p:nvSpPr>
        <p:spPr>
          <a:xfrm>
            <a:off x="10039985" y="4098925"/>
            <a:ext cx="1481455" cy="4622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整合评估结果与生活习惯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l"/>
            <a:r>
              <a:rPr sz="1000" b="0">
                <a:solidFill>
                  <a:srgbClr val="D2E0F0"/>
                </a:solidFill>
                <a:latin typeface="微软雅黑" panose="020B0503020204020204" charset="-122"/>
              </a:rPr>
              <a:t>制定个性化管理计划</a:t>
            </a:r>
            <a:endParaRPr sz="10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373368" y="5367528"/>
            <a:ext cx="566928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033145" y="5387975"/>
            <a:ext cx="10731500" cy="98298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2209165" y="5607685"/>
            <a:ext cx="7772400" cy="69405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b="0">
                <a:solidFill>
                  <a:srgbClr val="7EE6FF"/>
                </a:solidFill>
                <a:latin typeface="微软雅黑" panose="020B0503020204020204" charset="-122"/>
              </a:rPr>
              <a:t>科学识别压力影响，优化睡眠与情绪，守护大脑健康，提升生活质量</a:t>
            </a:r>
            <a:endParaRPr b="0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1336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201168"/>
            <a:ext cx="1783080" cy="6165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722630"/>
            <a:ext cx="1441450" cy="46418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微软雅黑" panose="020B0503020204020204" charset="-122"/>
              </a:rPr>
              <a:t>公司概况</a:t>
            </a:r>
            <a:endParaRPr sz="2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1207008"/>
            <a:ext cx="6400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00" b="1">
                <a:solidFill>
                  <a:srgbClr val="FFFFFF"/>
                </a:solidFill>
                <a:latin typeface="微软雅黑" panose="020B0503020204020204" charset="-122"/>
              </a:rPr>
              <a:t>以脑科学技术构建医疗服务生态</a:t>
            </a:r>
            <a:endParaRPr sz="2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" y="1783080"/>
            <a:ext cx="1097280" cy="32004"/>
          </a:xfrm>
          <a:prstGeom prst="rect">
            <a:avLst/>
          </a:prstGeom>
          <a:solidFill>
            <a:srgbClr val="2B7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1783080"/>
            <a:ext cx="438912" cy="32004"/>
          </a:xfrm>
          <a:prstGeom prst="rect">
            <a:avLst/>
          </a:prstGeom>
          <a:solidFill>
            <a:srgbClr val="53F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1809750"/>
            <a:ext cx="11155680" cy="69723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lang="en-US" sz="1550" b="0">
                <a:solidFill>
                  <a:srgbClr val="FFFFFF"/>
                </a:solidFill>
                <a:latin typeface="微软雅黑" panose="020B0503020204020204" charset="-122"/>
              </a:rPr>
              <a:t>    </a:t>
            </a:r>
            <a:r>
              <a:rPr sz="1550" b="0">
                <a:solidFill>
                  <a:srgbClr val="FFFFFF"/>
                </a:solidFill>
                <a:latin typeface="微软雅黑" panose="020B0503020204020204" charset="-122"/>
              </a:rPr>
              <a:t>时越脑科以北京时越</a:t>
            </a:r>
            <a:r>
              <a:rPr lang="zh-CN" sz="1550" b="0">
                <a:solidFill>
                  <a:srgbClr val="FFFFFF"/>
                </a:solidFill>
                <a:latin typeface="微软雅黑" panose="020B0503020204020204" charset="-122"/>
              </a:rPr>
              <a:t>共图</a:t>
            </a:r>
            <a:r>
              <a:rPr sz="1550" b="0">
                <a:solidFill>
                  <a:srgbClr val="FFFFFF"/>
                </a:solidFill>
                <a:latin typeface="微软雅黑" panose="020B0503020204020204" charset="-122"/>
              </a:rPr>
              <a:t>医疗管理有限公司</a:t>
            </a:r>
            <a:r>
              <a:rPr lang="zh-CN" sz="1550" b="0">
                <a:solidFill>
                  <a:srgbClr val="FFFFFF"/>
                </a:solidFill>
                <a:latin typeface="微软雅黑" panose="020B0503020204020204" charset="-122"/>
              </a:rPr>
              <a:t>为核心</a:t>
            </a:r>
            <a:r>
              <a:rPr sz="1550" b="0">
                <a:solidFill>
                  <a:srgbClr val="FFFFFF"/>
                </a:solidFill>
                <a:latin typeface="微软雅黑" panose="020B0503020204020204" charset="-122"/>
              </a:rPr>
              <a:t>，统筹全国城市中心建设</a:t>
            </a:r>
            <a:endParaRPr sz="1550" b="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lang="en-US" sz="1550" b="0">
                <a:solidFill>
                  <a:srgbClr val="FFFFFF"/>
                </a:solidFill>
                <a:latin typeface="微软雅黑" panose="020B0503020204020204" charset="-122"/>
              </a:rPr>
              <a:t>    </a:t>
            </a:r>
            <a:r>
              <a:rPr sz="1550" b="0">
                <a:solidFill>
                  <a:srgbClr val="FFFFFF"/>
                </a:solidFill>
                <a:latin typeface="微软雅黑" panose="020B0503020204020204" charset="-122"/>
              </a:rPr>
              <a:t>形成“技术研发—临床转化—</a:t>
            </a:r>
            <a:r>
              <a:rPr sz="1550">
                <a:solidFill>
                  <a:srgbClr val="FFFFFF"/>
                </a:solidFill>
                <a:latin typeface="微软雅黑" panose="020B0503020204020204" charset="-122"/>
                <a:sym typeface="+mn-ea"/>
              </a:rPr>
              <a:t>数据智能—</a:t>
            </a:r>
            <a:r>
              <a:rPr lang="zh-CN" sz="1550" b="0">
                <a:solidFill>
                  <a:srgbClr val="FFFFFF"/>
                </a:solidFill>
                <a:latin typeface="微软雅黑" panose="020B0503020204020204" charset="-122"/>
              </a:rPr>
              <a:t>中心</a:t>
            </a:r>
            <a:r>
              <a:rPr sz="1550" b="0">
                <a:solidFill>
                  <a:srgbClr val="FFFFFF"/>
                </a:solidFill>
                <a:latin typeface="微软雅黑" panose="020B0503020204020204" charset="-122"/>
              </a:rPr>
              <a:t>运营”的一体化平台</a:t>
            </a:r>
            <a:endParaRPr sz="155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2920" y="2606040"/>
            <a:ext cx="3063240" cy="2788920"/>
          </a:xfrm>
          <a:prstGeom prst="roundRect">
            <a:avLst>
              <a:gd name="adj" fmla="val 8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585720"/>
            <a:ext cx="1792605" cy="56007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2200" b="1">
                <a:solidFill>
                  <a:srgbClr val="53F0F5"/>
                </a:solidFill>
                <a:latin typeface="微软雅黑" panose="020B0503020204020204" charset="-122"/>
              </a:rPr>
              <a:t>平台定位</a:t>
            </a:r>
            <a:endParaRPr sz="22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240" y="3145790"/>
            <a:ext cx="2269490" cy="3448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>
                <a:solidFill>
                  <a:srgbClr val="FFFFFF"/>
                </a:solidFill>
                <a:latin typeface="微软雅黑" panose="020B0503020204020204" charset="-122"/>
              </a:rPr>
              <a:t>脑科学医疗生态平台</a:t>
            </a:r>
            <a:endParaRPr sz="16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5307" y="3808730"/>
            <a:ext cx="54864" cy="54864"/>
          </a:xfrm>
          <a:prstGeom prst="ellipse">
            <a:avLst/>
          </a:prstGeom>
          <a:solidFill>
            <a:srgbClr val="53F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1705" y="3689350"/>
            <a:ext cx="902335" cy="1549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技术转化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54810" y="3689350"/>
            <a:ext cx="1765935" cy="17462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把前沿技术导入临床场景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1705" y="3999865"/>
            <a:ext cx="898525" cy="19939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连锁运营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54810" y="3999865"/>
            <a:ext cx="1765935" cy="17462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统一品牌、流程与质量管理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804672" y="4119372"/>
            <a:ext cx="54864" cy="54864"/>
          </a:xfrm>
          <a:prstGeom prst="ellipse">
            <a:avLst/>
          </a:prstGeom>
          <a:solidFill>
            <a:srgbClr val="53F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1705" y="4311015"/>
            <a:ext cx="901700" cy="2971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智能赋能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54810" y="4311015"/>
            <a:ext cx="1645920" cy="18224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以医疗智能体提升效率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4672" y="4439158"/>
            <a:ext cx="54864" cy="54864"/>
          </a:xfrm>
          <a:prstGeom prst="ellipse">
            <a:avLst/>
          </a:prstGeom>
          <a:solidFill>
            <a:srgbClr val="53F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41705" y="4622165"/>
            <a:ext cx="902335" cy="2463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微软雅黑" panose="020B0503020204020204" charset="-122"/>
              </a:rPr>
              <a:t>数据沉淀</a:t>
            </a:r>
            <a:endParaRPr sz="11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54810" y="4622165"/>
            <a:ext cx="1677035" cy="14605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形成科研与模型训练资产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767328" y="2606040"/>
            <a:ext cx="4069080" cy="2788920"/>
          </a:xfrm>
          <a:prstGeom prst="roundRect">
            <a:avLst>
              <a:gd name="adj" fmla="val 8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041775" y="2641600"/>
            <a:ext cx="2265045" cy="43116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微软雅黑" panose="020B0503020204020204" charset="-122"/>
              </a:rPr>
              <a:t>发展主链路</a:t>
            </a:r>
            <a:endParaRPr sz="2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041648" y="3200400"/>
            <a:ext cx="3520440" cy="310896"/>
          </a:xfrm>
          <a:prstGeom prst="roundRect">
            <a:avLst>
              <a:gd name="adj" fmla="val 7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187825" y="3246120"/>
            <a:ext cx="585470" cy="2438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250" b="1">
                <a:solidFill>
                  <a:srgbClr val="53F0F5"/>
                </a:solidFill>
                <a:latin typeface="微软雅黑" panose="020B0503020204020204" charset="-122"/>
              </a:rPr>
              <a:t>01</a:t>
            </a:r>
            <a:endParaRPr sz="125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26280" y="3241675"/>
            <a:ext cx="1148715" cy="1422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50" b="1">
                <a:solidFill>
                  <a:srgbClr val="FFFFFF"/>
                </a:solidFill>
                <a:latin typeface="微软雅黑" panose="020B0503020204020204" charset="-122"/>
              </a:rPr>
              <a:t>前沿技术</a:t>
            </a:r>
            <a:endParaRPr sz="13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49240" y="3250692"/>
            <a:ext cx="2011680" cy="1005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BFDEF5"/>
                </a:solidFill>
                <a:latin typeface="微软雅黑" panose="020B0503020204020204" charset="-122"/>
              </a:rPr>
              <a:t>pBFS / 脑网络 / 无创深脑调控</a:t>
            </a:r>
            <a:endParaRPr sz="105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041648" y="3639312"/>
            <a:ext cx="3520440" cy="310896"/>
          </a:xfrm>
          <a:prstGeom prst="roundRect">
            <a:avLst>
              <a:gd name="adj" fmla="val 7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187825" y="3684905"/>
            <a:ext cx="593090" cy="28130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250" b="1">
                <a:solidFill>
                  <a:srgbClr val="53F0F5"/>
                </a:solidFill>
                <a:latin typeface="微软雅黑" panose="020B0503020204020204" charset="-122"/>
              </a:rPr>
              <a:t>02</a:t>
            </a:r>
            <a:endParaRPr sz="125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26280" y="3680460"/>
            <a:ext cx="1144270" cy="16383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50" b="1">
                <a:solidFill>
                  <a:srgbClr val="FFFFFF"/>
                </a:solidFill>
                <a:latin typeface="微软雅黑" panose="020B0503020204020204" charset="-122"/>
              </a:rPr>
              <a:t>临床场景</a:t>
            </a:r>
            <a:endParaRPr sz="13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49240" y="3689604"/>
            <a:ext cx="2011680" cy="1005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BFDEF5"/>
                </a:solidFill>
                <a:latin typeface="微软雅黑" panose="020B0503020204020204" charset="-122"/>
              </a:rPr>
              <a:t>评估、干预、康复、随访</a:t>
            </a:r>
            <a:endParaRPr sz="105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041648" y="4078224"/>
            <a:ext cx="3520440" cy="310896"/>
          </a:xfrm>
          <a:prstGeom prst="roundRect">
            <a:avLst>
              <a:gd name="adj" fmla="val 7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187825" y="4123690"/>
            <a:ext cx="569595" cy="1778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250" b="1">
                <a:solidFill>
                  <a:srgbClr val="53F0F5"/>
                </a:solidFill>
                <a:latin typeface="微软雅黑" panose="020B0503020204020204" charset="-122"/>
              </a:rPr>
              <a:t>03</a:t>
            </a:r>
            <a:endParaRPr sz="125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26280" y="4119245"/>
            <a:ext cx="1134745" cy="26098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50" b="1">
                <a:solidFill>
                  <a:srgbClr val="FFFFFF"/>
                </a:solidFill>
                <a:latin typeface="微软雅黑" panose="020B0503020204020204" charset="-122"/>
              </a:rPr>
              <a:t>标准运营</a:t>
            </a:r>
            <a:endParaRPr sz="13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49240" y="4128515"/>
            <a:ext cx="2011680" cy="1005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BFDEF5"/>
                </a:solidFill>
                <a:latin typeface="微软雅黑" panose="020B0503020204020204" charset="-122"/>
              </a:rPr>
              <a:t>流程、培训、质控、服务</a:t>
            </a:r>
            <a:endParaRPr sz="105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041648" y="4517136"/>
            <a:ext cx="3520440" cy="310896"/>
          </a:xfrm>
          <a:prstGeom prst="roundRect">
            <a:avLst>
              <a:gd name="adj" fmla="val 7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187825" y="4563110"/>
            <a:ext cx="571500" cy="24066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250" b="1">
                <a:solidFill>
                  <a:srgbClr val="53F0F5"/>
                </a:solidFill>
                <a:latin typeface="微软雅黑" panose="020B0503020204020204" charset="-122"/>
              </a:rPr>
              <a:t>04</a:t>
            </a:r>
            <a:endParaRPr sz="125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26280" y="4558030"/>
            <a:ext cx="1053465" cy="29972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50" b="1">
                <a:solidFill>
                  <a:srgbClr val="FFFFFF"/>
                </a:solidFill>
                <a:latin typeface="微软雅黑" panose="020B0503020204020204" charset="-122"/>
              </a:rPr>
              <a:t>数据智能</a:t>
            </a:r>
            <a:endParaRPr sz="13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49240" y="4567427"/>
            <a:ext cx="2011680" cy="1005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BFDEF5"/>
                </a:solidFill>
                <a:latin typeface="微软雅黑" panose="020B0503020204020204" charset="-122"/>
              </a:rPr>
              <a:t>智能体、科研、大模型价值</a:t>
            </a:r>
            <a:endParaRPr sz="105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41648" y="4937760"/>
            <a:ext cx="3520440" cy="4603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微软雅黑" panose="020B0503020204020204" charset="-122"/>
              </a:rPr>
              <a:t>通过实体中心和标准化系统，把脑科学技术持续转化为临床服务能力。</a:t>
            </a:r>
            <a:endParaRPr sz="1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8046720" y="2606040"/>
            <a:ext cx="3611880" cy="2788920"/>
          </a:xfrm>
          <a:prstGeom prst="roundRect">
            <a:avLst>
              <a:gd name="adj" fmla="val 8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321040" y="2646680"/>
            <a:ext cx="2577465" cy="63627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微软雅黑" panose="020B0503020204020204" charset="-122"/>
              </a:rPr>
              <a:t>公司能力画像</a:t>
            </a:r>
            <a:endParaRPr sz="2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8321040" y="3181985"/>
            <a:ext cx="3017520" cy="467360"/>
          </a:xfrm>
          <a:prstGeom prst="roundRect">
            <a:avLst>
              <a:gd name="adj" fmla="val 7000"/>
            </a:avLst>
          </a:prstGeom>
          <a:solidFill>
            <a:srgbClr val="112855"/>
          </a:solidFill>
          <a:ln w="15240">
            <a:solidFill>
              <a:srgbClr val="24B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8485632" y="3255264"/>
            <a:ext cx="182880" cy="182880"/>
          </a:xfrm>
          <a:prstGeom prst="ellipse">
            <a:avLst/>
          </a:prstGeom>
          <a:solidFill>
            <a:srgbClr val="24B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517636" y="3262579"/>
            <a:ext cx="109728" cy="91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微软雅黑" panose="020B0503020204020204" charset="-122"/>
              </a:rPr>
              <a:t>1</a:t>
            </a:r>
            <a:endParaRPr sz="9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796655" y="3223260"/>
            <a:ext cx="1191260" cy="14414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技术整合者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796655" y="3437890"/>
            <a:ext cx="2331720" cy="16319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连接科研、设备、算法与临床应用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8321040" y="3712210"/>
            <a:ext cx="3017520" cy="462280"/>
          </a:xfrm>
          <a:prstGeom prst="roundRect">
            <a:avLst>
              <a:gd name="adj" fmla="val 7000"/>
            </a:avLst>
          </a:prstGeom>
          <a:solidFill>
            <a:srgbClr val="112855"/>
          </a:solidFill>
          <a:ln w="15240">
            <a:solidFill>
              <a:srgbClr val="24B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8485632" y="3785615"/>
            <a:ext cx="182880" cy="182880"/>
          </a:xfrm>
          <a:prstGeom prst="ellipse">
            <a:avLst/>
          </a:prstGeom>
          <a:solidFill>
            <a:srgbClr val="24B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17636" y="3792931"/>
            <a:ext cx="109728" cy="91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微软雅黑" panose="020B0503020204020204" charset="-122"/>
              </a:rPr>
              <a:t>2</a:t>
            </a:r>
            <a:endParaRPr sz="9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796655" y="3711575"/>
            <a:ext cx="1354455" cy="20955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中心运营者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796655" y="3922395"/>
            <a:ext cx="2331720" cy="20637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建设全国城市脑科诊疗康复中心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8321040" y="4243070"/>
            <a:ext cx="3017520" cy="506095"/>
          </a:xfrm>
          <a:prstGeom prst="roundRect">
            <a:avLst>
              <a:gd name="adj" fmla="val 7000"/>
            </a:avLst>
          </a:prstGeom>
          <a:solidFill>
            <a:srgbClr val="112855"/>
          </a:solidFill>
          <a:ln w="15240">
            <a:solidFill>
              <a:srgbClr val="6F47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8485632" y="4315968"/>
            <a:ext cx="182880" cy="182880"/>
          </a:xfrm>
          <a:prstGeom prst="ellipse">
            <a:avLst/>
          </a:prstGeom>
          <a:solidFill>
            <a:srgbClr val="6F4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517636" y="4323283"/>
            <a:ext cx="109728" cy="91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50" b="1">
                <a:solidFill>
                  <a:srgbClr val="FFFFFF"/>
                </a:solidFill>
                <a:latin typeface="微软雅黑" panose="020B0503020204020204" charset="-122"/>
              </a:rPr>
              <a:t>3</a:t>
            </a:r>
            <a:endParaRPr sz="9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796655" y="4283710"/>
            <a:ext cx="1517650" cy="13081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数据沉淀者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796655" y="4493260"/>
            <a:ext cx="2331720" cy="17462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030" b="0">
                <a:solidFill>
                  <a:srgbClr val="BFDEF5"/>
                </a:solidFill>
                <a:latin typeface="微软雅黑" panose="020B0503020204020204" charset="-122"/>
              </a:rPr>
              <a:t>以脱敏数据推动智能体与科研升级</a:t>
            </a:r>
            <a:endParaRPr sz="1030" b="0">
              <a:solidFill>
                <a:srgbClr val="BFDEF5"/>
              </a:solidFill>
              <a:latin typeface="微软雅黑" panose="020B0503020204020204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321040" y="4937760"/>
            <a:ext cx="3136265" cy="42989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微软雅黑" panose="020B0503020204020204" charset="-122"/>
              </a:rPr>
              <a:t>时越脑科不是单一</a:t>
            </a:r>
            <a:r>
              <a:rPr lang="zh-CN" sz="1100" b="0">
                <a:solidFill>
                  <a:srgbClr val="FFFFFF"/>
                </a:solidFill>
                <a:latin typeface="微软雅黑" panose="020B0503020204020204" charset="-122"/>
              </a:rPr>
              <a:t>中心</a:t>
            </a:r>
            <a:r>
              <a:rPr sz="1100" b="0">
                <a:solidFill>
                  <a:srgbClr val="FFFFFF"/>
                </a:solidFill>
                <a:latin typeface="微软雅黑" panose="020B0503020204020204" charset="-122"/>
              </a:rPr>
              <a:t>，而是以脑科学技术为核心的医疗服务与智能化平台。</a:t>
            </a:r>
            <a:endParaRPr sz="11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502920" y="5669280"/>
            <a:ext cx="10972800" cy="566928"/>
          </a:xfrm>
          <a:prstGeom prst="roundRect">
            <a:avLst>
              <a:gd name="adj" fmla="val 5000"/>
            </a:avLst>
          </a:prstGeom>
          <a:solidFill>
            <a:srgbClr val="08204D"/>
          </a:solidFill>
          <a:ln w="15240">
            <a:solidFill>
              <a:srgbClr val="23C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66775" y="5705475"/>
            <a:ext cx="650875" cy="50292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900" b="1">
                <a:solidFill>
                  <a:srgbClr val="53F0F5"/>
                </a:solidFill>
                <a:latin typeface="微软雅黑" panose="020B0503020204020204" charset="-122"/>
              </a:rPr>
              <a:t>3项</a:t>
            </a:r>
            <a:endParaRPr sz="19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384808" y="5815584"/>
            <a:ext cx="1298448" cy="1097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20" b="0">
                <a:solidFill>
                  <a:srgbClr val="FFFFFF"/>
                </a:solidFill>
                <a:latin typeface="微软雅黑" panose="020B0503020204020204" charset="-122"/>
              </a:rPr>
              <a:t>核心技术体系</a:t>
            </a:r>
            <a:endParaRPr sz="112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743200" y="5769864"/>
            <a:ext cx="9144" cy="237744"/>
          </a:xfrm>
          <a:prstGeom prst="rect">
            <a:avLst/>
          </a:prstGeom>
          <a:solidFill>
            <a:srgbClr val="4675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2999105" y="5732780"/>
            <a:ext cx="586105" cy="35433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900" b="1">
                <a:solidFill>
                  <a:srgbClr val="53F0F5"/>
                </a:solidFill>
                <a:latin typeface="微软雅黑" panose="020B0503020204020204" charset="-122"/>
              </a:rPr>
              <a:t>3大</a:t>
            </a:r>
            <a:endParaRPr sz="19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474720" y="5815584"/>
            <a:ext cx="1298448" cy="1097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20" b="0">
                <a:solidFill>
                  <a:srgbClr val="FFFFFF"/>
                </a:solidFill>
                <a:latin typeface="微软雅黑" panose="020B0503020204020204" charset="-122"/>
              </a:rPr>
              <a:t>业务板块</a:t>
            </a:r>
            <a:endParaRPr sz="112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828031" y="5769864"/>
            <a:ext cx="9144" cy="237744"/>
          </a:xfrm>
          <a:prstGeom prst="rect">
            <a:avLst/>
          </a:prstGeom>
          <a:solidFill>
            <a:srgbClr val="4675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4968875" y="5732145"/>
            <a:ext cx="958215" cy="3479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900" b="1">
                <a:solidFill>
                  <a:srgbClr val="53F0F5"/>
                </a:solidFill>
                <a:latin typeface="微软雅黑" panose="020B0503020204020204" charset="-122"/>
              </a:rPr>
              <a:t>多城</a:t>
            </a:r>
            <a:endParaRPr sz="19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559552" y="5815584"/>
            <a:ext cx="1298448" cy="1097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20" b="0">
                <a:solidFill>
                  <a:srgbClr val="FFFFFF"/>
                </a:solidFill>
                <a:latin typeface="微软雅黑" panose="020B0503020204020204" charset="-122"/>
              </a:rPr>
              <a:t>实体中心布局</a:t>
            </a:r>
            <a:endParaRPr sz="112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912864" y="5769864"/>
            <a:ext cx="9144" cy="237744"/>
          </a:xfrm>
          <a:prstGeom prst="rect">
            <a:avLst/>
          </a:prstGeom>
          <a:solidFill>
            <a:srgbClr val="4675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7054850" y="5749290"/>
            <a:ext cx="1019175" cy="4318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900" b="1">
                <a:solidFill>
                  <a:srgbClr val="53F0F5"/>
                </a:solidFill>
                <a:latin typeface="微软雅黑" panose="020B0503020204020204" charset="-122"/>
              </a:rPr>
              <a:t>数据</a:t>
            </a:r>
            <a:endParaRPr sz="19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644383" y="5815584"/>
            <a:ext cx="1298448" cy="1097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20" b="0">
                <a:solidFill>
                  <a:srgbClr val="FFFFFF"/>
                </a:solidFill>
                <a:latin typeface="微软雅黑" panose="020B0503020204020204" charset="-122"/>
              </a:rPr>
              <a:t>智能化中台</a:t>
            </a:r>
            <a:endParaRPr sz="112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997696" y="5769864"/>
            <a:ext cx="9144" cy="237744"/>
          </a:xfrm>
          <a:prstGeom prst="rect">
            <a:avLst/>
          </a:prstGeom>
          <a:solidFill>
            <a:srgbClr val="4675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9176385" y="5749290"/>
            <a:ext cx="821055" cy="4318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/>
            <a:r>
              <a:rPr sz="1900" b="1">
                <a:solidFill>
                  <a:srgbClr val="53F0F5"/>
                </a:solidFill>
                <a:latin typeface="微软雅黑" panose="020B0503020204020204" charset="-122"/>
              </a:rPr>
              <a:t>科研</a:t>
            </a:r>
            <a:endParaRPr sz="1900" b="1">
              <a:solidFill>
                <a:srgbClr val="53F0F5"/>
              </a:solidFill>
              <a:latin typeface="微软雅黑" panose="020B0503020204020204" charset="-122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9729215" y="5815584"/>
            <a:ext cx="1298448" cy="1097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20" b="0">
                <a:solidFill>
                  <a:srgbClr val="FFFFFF"/>
                </a:solidFill>
                <a:latin typeface="微软雅黑" panose="020B0503020204020204" charset="-122"/>
              </a:rPr>
              <a:t>成果转化方向</a:t>
            </a:r>
            <a:endParaRPr sz="112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840480" y="6419088"/>
            <a:ext cx="4572000" cy="1280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精准脑科学  ·  精准神经调控  ·  智慧医疗生态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2" name="Oval 22"/>
          <p:cNvSpPr/>
          <p:nvPr/>
        </p:nvSpPr>
        <p:spPr>
          <a:xfrm>
            <a:off x="805942" y="4749673"/>
            <a:ext cx="54864" cy="54864"/>
          </a:xfrm>
          <a:prstGeom prst="ellipse">
            <a:avLst/>
          </a:prstGeom>
          <a:solidFill>
            <a:srgbClr val="53F0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21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78193"/>
            <a:ext cx="6217920" cy="52260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上门服务与高端延伸场景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43200" y="1143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EE6FF"/>
                </a:solidFill>
                <a:latin typeface="微软雅黑" panose="020B0503020204020204" charset="-122"/>
              </a:rPr>
              <a:t>足不出户，即可享受与院内同等品质的脑科医疗关怀</a:t>
            </a:r>
            <a:endParaRPr sz="20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pic>
        <p:nvPicPr>
          <p:cNvPr id="17" name="Picture 16" descr="home_visual.png"/>
          <p:cNvPicPr>
            <a:picLocks noChangeAspect="1"/>
          </p:cNvPicPr>
          <p:nvPr/>
        </p:nvPicPr>
        <p:blipFill>
          <a:blip r:embed="rId2"/>
          <a:srcRect l="747" t="255" r="-253" b="2693"/>
          <a:stretch>
            <a:fillRect/>
          </a:stretch>
        </p:blipFill>
        <p:spPr>
          <a:xfrm>
            <a:off x="784860" y="1604010"/>
            <a:ext cx="10736580" cy="2174240"/>
          </a:xfrm>
          <a:prstGeom prst="roundRect">
            <a:avLst/>
          </a:prstGeom>
        </p:spPr>
      </p:pic>
      <p:sp>
        <p:nvSpPr>
          <p:cNvPr id="18" name="Rounded Rectangle 17"/>
          <p:cNvSpPr/>
          <p:nvPr>
            <p:custDataLst>
              <p:tags r:id="rId3"/>
            </p:custDataLst>
          </p:nvPr>
        </p:nvSpPr>
        <p:spPr>
          <a:xfrm>
            <a:off x="502920" y="4251960"/>
            <a:ext cx="2103120" cy="12344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>
            <p:custDataLst>
              <p:tags r:id="rId4"/>
            </p:custDataLst>
          </p:nvPr>
        </p:nvSpPr>
        <p:spPr>
          <a:xfrm>
            <a:off x="704088" y="445312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4215" y="4506595"/>
            <a:ext cx="567055" cy="4241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1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>
            <p:custDataLst>
              <p:tags r:id="rId5"/>
            </p:custDataLst>
          </p:nvPr>
        </p:nvSpPr>
        <p:spPr>
          <a:xfrm>
            <a:off x="1399032" y="4453128"/>
            <a:ext cx="10515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医疗同质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>
            <p:custDataLst>
              <p:tags r:id="rId6"/>
            </p:custDataLst>
          </p:nvPr>
        </p:nvSpPr>
        <p:spPr>
          <a:xfrm>
            <a:off x="1399032" y="4818888"/>
            <a:ext cx="10515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严格遵循院内医疗质控标准，确保服务专业性、安全性与规范性。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3" name="Rounded Rectangle 22"/>
          <p:cNvSpPr/>
          <p:nvPr>
            <p:custDataLst>
              <p:tags r:id="rId7"/>
            </p:custDataLst>
          </p:nvPr>
        </p:nvSpPr>
        <p:spPr>
          <a:xfrm>
            <a:off x="2788920" y="4251960"/>
            <a:ext cx="2103120" cy="12344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>
            <p:custDataLst>
              <p:tags r:id="rId8"/>
            </p:custDataLst>
          </p:nvPr>
        </p:nvSpPr>
        <p:spPr>
          <a:xfrm>
            <a:off x="2990088" y="445312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990215" y="4506595"/>
            <a:ext cx="567055" cy="4241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2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>
            <p:custDataLst>
              <p:tags r:id="rId9"/>
            </p:custDataLst>
          </p:nvPr>
        </p:nvSpPr>
        <p:spPr>
          <a:xfrm>
            <a:off x="3685031" y="4453128"/>
            <a:ext cx="10515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便捷高效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>
            <p:custDataLst>
              <p:tags r:id="rId10"/>
            </p:custDataLst>
          </p:nvPr>
        </p:nvSpPr>
        <p:spPr>
          <a:xfrm>
            <a:off x="3685031" y="4818888"/>
            <a:ext cx="10515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免去路途奔波、候诊等候，优化就医体验，提升康复效率。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>
            <p:custDataLst>
              <p:tags r:id="rId11"/>
            </p:custDataLst>
          </p:nvPr>
        </p:nvSpPr>
        <p:spPr>
          <a:xfrm>
            <a:off x="5074920" y="4251960"/>
            <a:ext cx="2103120" cy="12344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>
            <p:custDataLst>
              <p:tags r:id="rId12"/>
            </p:custDataLst>
          </p:nvPr>
        </p:nvSpPr>
        <p:spPr>
          <a:xfrm>
            <a:off x="5276088" y="445312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276215" y="4506595"/>
            <a:ext cx="567055" cy="4241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3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>
            <p:custDataLst>
              <p:tags r:id="rId13"/>
            </p:custDataLst>
          </p:nvPr>
        </p:nvSpPr>
        <p:spPr>
          <a:xfrm>
            <a:off x="5971031" y="4453128"/>
            <a:ext cx="10515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环境适宜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2" name="TextBox 31"/>
          <p:cNvSpPr txBox="1"/>
          <p:nvPr>
            <p:custDataLst>
              <p:tags r:id="rId14"/>
            </p:custDataLst>
          </p:nvPr>
        </p:nvSpPr>
        <p:spPr>
          <a:xfrm>
            <a:off x="5971031" y="4818888"/>
            <a:ext cx="10515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在熟悉、舒适的居家环境中接受诊疗，减少干扰与交叉感染风险。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32"/>
          <p:cNvSpPr/>
          <p:nvPr>
            <p:custDataLst>
              <p:tags r:id="rId15"/>
            </p:custDataLst>
          </p:nvPr>
        </p:nvSpPr>
        <p:spPr>
          <a:xfrm>
            <a:off x="7360920" y="4251960"/>
            <a:ext cx="2103120" cy="12344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>
            <p:custDataLst>
              <p:tags r:id="rId16"/>
            </p:custDataLst>
          </p:nvPr>
        </p:nvSpPr>
        <p:spPr>
          <a:xfrm>
            <a:off x="7562088" y="445312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562215" y="4506595"/>
            <a:ext cx="567055" cy="4241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4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6" name="TextBox 35"/>
          <p:cNvSpPr txBox="1"/>
          <p:nvPr>
            <p:custDataLst>
              <p:tags r:id="rId17"/>
            </p:custDataLst>
          </p:nvPr>
        </p:nvSpPr>
        <p:spPr>
          <a:xfrm>
            <a:off x="8257032" y="4453128"/>
            <a:ext cx="10515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尊严照护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7" name="TextBox 36"/>
          <p:cNvSpPr txBox="1"/>
          <p:nvPr>
            <p:custDataLst>
              <p:tags r:id="rId18"/>
            </p:custDataLst>
          </p:nvPr>
        </p:nvSpPr>
        <p:spPr>
          <a:xfrm>
            <a:off x="8257032" y="4818888"/>
            <a:ext cx="10515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尊重患者生活习惯与个人隐私，提供有温度的人性化医疗服务。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38" name="Rounded Rectangle 37"/>
          <p:cNvSpPr/>
          <p:nvPr>
            <p:custDataLst>
              <p:tags r:id="rId19"/>
            </p:custDataLst>
          </p:nvPr>
        </p:nvSpPr>
        <p:spPr>
          <a:xfrm>
            <a:off x="9646920" y="4251960"/>
            <a:ext cx="2103120" cy="123444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>
            <p:custDataLst>
              <p:tags r:id="rId20"/>
            </p:custDataLst>
          </p:nvPr>
        </p:nvSpPr>
        <p:spPr>
          <a:xfrm>
            <a:off x="9848088" y="4453128"/>
            <a:ext cx="566928" cy="566928"/>
          </a:xfrm>
          <a:prstGeom prst="ellipse">
            <a:avLst/>
          </a:prstGeom>
          <a:solidFill>
            <a:srgbClr val="06205A"/>
          </a:solidFill>
          <a:ln w="12700">
            <a:solidFill>
              <a:srgbClr val="7EE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848215" y="4506595"/>
            <a:ext cx="567055" cy="4241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800" b="1">
                <a:solidFill>
                  <a:srgbClr val="7EE6FF"/>
                </a:solidFill>
                <a:latin typeface="微软雅黑" panose="020B0503020204020204" charset="-122"/>
              </a:rPr>
              <a:t>5</a:t>
            </a:r>
            <a:endParaRPr lang="en-US"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1" name="TextBox 40"/>
          <p:cNvSpPr txBox="1"/>
          <p:nvPr>
            <p:custDataLst>
              <p:tags r:id="rId21"/>
            </p:custDataLst>
          </p:nvPr>
        </p:nvSpPr>
        <p:spPr>
          <a:xfrm>
            <a:off x="10543032" y="4453128"/>
            <a:ext cx="10515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7EE6FF"/>
                </a:solidFill>
                <a:latin typeface="微软雅黑" panose="020B0503020204020204" charset="-122"/>
              </a:rPr>
              <a:t>定制专属</a:t>
            </a:r>
            <a:endParaRPr sz="15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42" name="TextBox 41"/>
          <p:cNvSpPr txBox="1"/>
          <p:nvPr>
            <p:custDataLst>
              <p:tags r:id="rId22"/>
            </p:custDataLst>
          </p:nvPr>
        </p:nvSpPr>
        <p:spPr>
          <a:xfrm>
            <a:off x="10543032" y="4818888"/>
            <a:ext cx="10515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00" b="0">
                <a:solidFill>
                  <a:srgbClr val="D2E0F0"/>
                </a:solidFill>
                <a:latin typeface="微软雅黑" panose="020B0503020204020204" charset="-122"/>
              </a:rPr>
              <a:t>根据病情、居住环境及家庭需求，量身打造个体化诊疗与照护方案。</a:t>
            </a:r>
            <a:endParaRPr sz="9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508760" y="5989320"/>
            <a:ext cx="9144000" cy="530352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1508760" y="6126480"/>
            <a:ext cx="9144000" cy="1828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>
                <a:solidFill>
                  <a:srgbClr val="F5F8FF"/>
                </a:solidFill>
                <a:latin typeface="微软雅黑" panose="020B0503020204020204" charset="-122"/>
              </a:rPr>
              <a:t>以患者为中心，将优质脑科医疗延伸至家庭，让专业与关怀触手可及</a:t>
            </a:r>
            <a:endParaRPr sz="1400" b="0">
              <a:solidFill>
                <a:srgbClr val="F5F8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2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2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83464"/>
            <a:ext cx="62179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核心优势总结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9" name="Picture 27" descr="brain_hologram_crop_clean2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2213" t="2795" r="8010" b="6610"/>
          <a:stretch>
            <a:fillRect/>
          </a:stretch>
        </p:blipFill>
        <p:spPr>
          <a:xfrm>
            <a:off x="4256405" y="1523365"/>
            <a:ext cx="3529965" cy="3437890"/>
          </a:xfrm>
          <a:prstGeom prst="roundRect">
            <a:avLst/>
          </a:prstGeom>
        </p:spPr>
      </p:pic>
      <p:sp>
        <p:nvSpPr>
          <p:cNvPr id="140" name="Oval 28"/>
          <p:cNvSpPr/>
          <p:nvPr>
            <p:custDataLst>
              <p:tags r:id="rId4"/>
            </p:custDataLst>
          </p:nvPr>
        </p:nvSpPr>
        <p:spPr>
          <a:xfrm>
            <a:off x="4233545" y="1830705"/>
            <a:ext cx="3592830" cy="2924175"/>
          </a:xfrm>
          <a:prstGeom prst="ellipse">
            <a:avLst/>
          </a:prstGeom>
          <a:noFill/>
          <a:ln w="12700">
            <a:solidFill>
              <a:srgbClr val="168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1" name="Rounded Rectangle 29"/>
          <p:cNvSpPr/>
          <p:nvPr>
            <p:custDataLst>
              <p:tags r:id="rId5"/>
            </p:custDataLst>
          </p:nvPr>
        </p:nvSpPr>
        <p:spPr>
          <a:xfrm>
            <a:off x="502920" y="1417320"/>
            <a:ext cx="3246120" cy="102412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2" name="Oval 30"/>
          <p:cNvSpPr/>
          <p:nvPr>
            <p:custDataLst>
              <p:tags r:id="rId6"/>
            </p:custDataLst>
          </p:nvPr>
        </p:nvSpPr>
        <p:spPr>
          <a:xfrm>
            <a:off x="667512" y="1645920"/>
            <a:ext cx="566928" cy="566928"/>
          </a:xfrm>
          <a:prstGeom prst="ellipse">
            <a:avLst/>
          </a:prstGeom>
          <a:solidFill>
            <a:srgbClr val="082764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3" name="TextBox 31"/>
          <p:cNvSpPr txBox="1"/>
          <p:nvPr>
            <p:custDataLst>
              <p:tags r:id="rId7"/>
            </p:custDataLst>
          </p:nvPr>
        </p:nvSpPr>
        <p:spPr>
          <a:xfrm>
            <a:off x="667512" y="1801368"/>
            <a:ext cx="566928" cy="11887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250" b="1">
                <a:solidFill>
                  <a:srgbClr val="58E8FF"/>
                </a:solidFill>
                <a:latin typeface="微软雅黑" panose="020B0503020204020204" charset="-122"/>
              </a:rPr>
              <a:t>01</a:t>
            </a:r>
            <a:endParaRPr sz="12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44" name="TextBox 32"/>
          <p:cNvSpPr txBox="1"/>
          <p:nvPr>
            <p:custDataLst>
              <p:tags r:id="rId8"/>
            </p:custDataLst>
          </p:nvPr>
        </p:nvSpPr>
        <p:spPr>
          <a:xfrm>
            <a:off x="1371600" y="1572768"/>
            <a:ext cx="2194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技术领先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45" name="TextBox 33"/>
          <p:cNvSpPr txBox="1"/>
          <p:nvPr>
            <p:custDataLst>
              <p:tags r:id="rId9"/>
            </p:custDataLst>
          </p:nvPr>
        </p:nvSpPr>
        <p:spPr>
          <a:xfrm>
            <a:off x="1371600" y="1874519"/>
            <a:ext cx="21945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70" b="0">
                <a:solidFill>
                  <a:srgbClr val="FFFFFF"/>
                </a:solidFill>
                <a:latin typeface="微软雅黑" panose="020B0503020204020204" charset="-122"/>
              </a:rPr>
              <a:t>整合 pBFS 个体脑功能剖分、脑网络分析与无创神经调控，形成核心技术壁垒。</a:t>
            </a:r>
            <a:endParaRPr sz="107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46" name="Rounded Rectangle 34"/>
          <p:cNvSpPr/>
          <p:nvPr>
            <p:custDataLst>
              <p:tags r:id="rId10"/>
            </p:custDataLst>
          </p:nvPr>
        </p:nvSpPr>
        <p:spPr>
          <a:xfrm>
            <a:off x="502920" y="2816352"/>
            <a:ext cx="3246120" cy="102412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7" name="Oval 35"/>
          <p:cNvSpPr/>
          <p:nvPr>
            <p:custDataLst>
              <p:tags r:id="rId11"/>
            </p:custDataLst>
          </p:nvPr>
        </p:nvSpPr>
        <p:spPr>
          <a:xfrm>
            <a:off x="667512" y="3044952"/>
            <a:ext cx="566928" cy="566928"/>
          </a:xfrm>
          <a:prstGeom prst="ellipse">
            <a:avLst/>
          </a:prstGeom>
          <a:solidFill>
            <a:srgbClr val="082764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8" name="TextBox 36"/>
          <p:cNvSpPr txBox="1"/>
          <p:nvPr>
            <p:custDataLst>
              <p:tags r:id="rId12"/>
            </p:custDataLst>
          </p:nvPr>
        </p:nvSpPr>
        <p:spPr>
          <a:xfrm>
            <a:off x="667512" y="3200400"/>
            <a:ext cx="566928" cy="11887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250" b="1">
                <a:solidFill>
                  <a:srgbClr val="58E8FF"/>
                </a:solidFill>
                <a:latin typeface="微软雅黑" panose="020B0503020204020204" charset="-122"/>
              </a:rPr>
              <a:t>02</a:t>
            </a:r>
            <a:endParaRPr sz="12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49" name="TextBox 37"/>
          <p:cNvSpPr txBox="1"/>
          <p:nvPr>
            <p:custDataLst>
              <p:tags r:id="rId13"/>
            </p:custDataLst>
          </p:nvPr>
        </p:nvSpPr>
        <p:spPr>
          <a:xfrm>
            <a:off x="1371600" y="2971800"/>
            <a:ext cx="2194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临床落地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50" name="TextBox 38"/>
          <p:cNvSpPr txBox="1"/>
          <p:nvPr>
            <p:custDataLst>
              <p:tags r:id="rId14"/>
            </p:custDataLst>
          </p:nvPr>
        </p:nvSpPr>
        <p:spPr>
          <a:xfrm>
            <a:off x="1371600" y="3273552"/>
            <a:ext cx="21945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70" b="0">
                <a:solidFill>
                  <a:srgbClr val="FFFFFF"/>
                </a:solidFill>
                <a:latin typeface="微软雅黑" panose="020B0503020204020204" charset="-122"/>
              </a:rPr>
              <a:t>以实体脑科中心承接筛查、评估、干预、康复与随访，推动技术真实转化。</a:t>
            </a:r>
            <a:endParaRPr sz="107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1" name="Rounded Rectangle 39"/>
          <p:cNvSpPr/>
          <p:nvPr>
            <p:custDataLst>
              <p:tags r:id="rId15"/>
            </p:custDataLst>
          </p:nvPr>
        </p:nvSpPr>
        <p:spPr>
          <a:xfrm>
            <a:off x="502920" y="4215384"/>
            <a:ext cx="3246120" cy="102412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2" name="Oval 40"/>
          <p:cNvSpPr/>
          <p:nvPr>
            <p:custDataLst>
              <p:tags r:id="rId16"/>
            </p:custDataLst>
          </p:nvPr>
        </p:nvSpPr>
        <p:spPr>
          <a:xfrm>
            <a:off x="667512" y="4443984"/>
            <a:ext cx="566928" cy="566928"/>
          </a:xfrm>
          <a:prstGeom prst="ellipse">
            <a:avLst/>
          </a:prstGeom>
          <a:solidFill>
            <a:srgbClr val="082764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TextBox 41"/>
          <p:cNvSpPr txBox="1"/>
          <p:nvPr>
            <p:custDataLst>
              <p:tags r:id="rId17"/>
            </p:custDataLst>
          </p:nvPr>
        </p:nvSpPr>
        <p:spPr>
          <a:xfrm>
            <a:off x="667512" y="4599432"/>
            <a:ext cx="566928" cy="11887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250" b="1">
                <a:solidFill>
                  <a:srgbClr val="58E8FF"/>
                </a:solidFill>
                <a:latin typeface="微软雅黑" panose="020B0503020204020204" charset="-122"/>
              </a:rPr>
              <a:t>03</a:t>
            </a:r>
            <a:endParaRPr sz="12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54" name="TextBox 42"/>
          <p:cNvSpPr txBox="1"/>
          <p:nvPr>
            <p:custDataLst>
              <p:tags r:id="rId18"/>
            </p:custDataLst>
          </p:nvPr>
        </p:nvSpPr>
        <p:spPr>
          <a:xfrm>
            <a:off x="1371600" y="4370832"/>
            <a:ext cx="2194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数据价值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55" name="TextBox 43"/>
          <p:cNvSpPr txBox="1"/>
          <p:nvPr>
            <p:custDataLst>
              <p:tags r:id="rId19"/>
            </p:custDataLst>
          </p:nvPr>
        </p:nvSpPr>
        <p:spPr>
          <a:xfrm>
            <a:off x="1371600" y="4672584"/>
            <a:ext cx="21945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70" b="0">
                <a:solidFill>
                  <a:srgbClr val="FFFFFF"/>
                </a:solidFill>
                <a:latin typeface="微软雅黑" panose="020B0503020204020204" charset="-122"/>
              </a:rPr>
              <a:t>沉淀多维脑健康数据，反哺算法迭代、疗效评估与智能体平台建设。</a:t>
            </a:r>
            <a:endParaRPr sz="107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6" name="Rounded Rectangle 44"/>
          <p:cNvSpPr/>
          <p:nvPr>
            <p:custDataLst>
              <p:tags r:id="rId20"/>
            </p:custDataLst>
          </p:nvPr>
        </p:nvSpPr>
        <p:spPr>
          <a:xfrm>
            <a:off x="8458200" y="1417320"/>
            <a:ext cx="3246120" cy="102412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Oval 45"/>
          <p:cNvSpPr/>
          <p:nvPr>
            <p:custDataLst>
              <p:tags r:id="rId21"/>
            </p:custDataLst>
          </p:nvPr>
        </p:nvSpPr>
        <p:spPr>
          <a:xfrm>
            <a:off x="8622792" y="1645920"/>
            <a:ext cx="566928" cy="566928"/>
          </a:xfrm>
          <a:prstGeom prst="ellipse">
            <a:avLst/>
          </a:prstGeom>
          <a:solidFill>
            <a:srgbClr val="082764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8" name="TextBox 46"/>
          <p:cNvSpPr txBox="1"/>
          <p:nvPr>
            <p:custDataLst>
              <p:tags r:id="rId22"/>
            </p:custDataLst>
          </p:nvPr>
        </p:nvSpPr>
        <p:spPr>
          <a:xfrm>
            <a:off x="8622792" y="1801368"/>
            <a:ext cx="566928" cy="11887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250" b="1">
                <a:solidFill>
                  <a:srgbClr val="58E8FF"/>
                </a:solidFill>
                <a:latin typeface="微软雅黑" panose="020B0503020204020204" charset="-122"/>
              </a:rPr>
              <a:t>04</a:t>
            </a:r>
            <a:endParaRPr sz="12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59" name="TextBox 47"/>
          <p:cNvSpPr txBox="1"/>
          <p:nvPr>
            <p:custDataLst>
              <p:tags r:id="rId23"/>
            </p:custDataLst>
          </p:nvPr>
        </p:nvSpPr>
        <p:spPr>
          <a:xfrm>
            <a:off x="9326880" y="1572768"/>
            <a:ext cx="2194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标准复制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60" name="TextBox 48"/>
          <p:cNvSpPr txBox="1"/>
          <p:nvPr>
            <p:custDataLst>
              <p:tags r:id="rId24"/>
            </p:custDataLst>
          </p:nvPr>
        </p:nvSpPr>
        <p:spPr>
          <a:xfrm>
            <a:off x="9326880" y="1874519"/>
            <a:ext cx="21945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70" b="0">
                <a:solidFill>
                  <a:srgbClr val="FFFFFF"/>
                </a:solidFill>
                <a:latin typeface="微软雅黑" panose="020B0503020204020204" charset="-122"/>
              </a:rPr>
              <a:t>统一品牌、空间、流程、质控与运营体系，支撑全国城市中心快速复制。</a:t>
            </a:r>
            <a:endParaRPr sz="107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61" name="Rounded Rectangle 49"/>
          <p:cNvSpPr/>
          <p:nvPr>
            <p:custDataLst>
              <p:tags r:id="rId25"/>
            </p:custDataLst>
          </p:nvPr>
        </p:nvSpPr>
        <p:spPr>
          <a:xfrm>
            <a:off x="8458200" y="2816352"/>
            <a:ext cx="3246120" cy="102412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Oval 50"/>
          <p:cNvSpPr/>
          <p:nvPr>
            <p:custDataLst>
              <p:tags r:id="rId26"/>
            </p:custDataLst>
          </p:nvPr>
        </p:nvSpPr>
        <p:spPr>
          <a:xfrm>
            <a:off x="8622792" y="3044952"/>
            <a:ext cx="566928" cy="566928"/>
          </a:xfrm>
          <a:prstGeom prst="ellipse">
            <a:avLst/>
          </a:prstGeom>
          <a:solidFill>
            <a:srgbClr val="082764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TextBox 51"/>
          <p:cNvSpPr txBox="1"/>
          <p:nvPr>
            <p:custDataLst>
              <p:tags r:id="rId27"/>
            </p:custDataLst>
          </p:nvPr>
        </p:nvSpPr>
        <p:spPr>
          <a:xfrm>
            <a:off x="8622792" y="3200400"/>
            <a:ext cx="566928" cy="11887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250" b="1">
                <a:solidFill>
                  <a:srgbClr val="58E8FF"/>
                </a:solidFill>
                <a:latin typeface="微软雅黑" panose="020B0503020204020204" charset="-122"/>
              </a:rPr>
              <a:t>05</a:t>
            </a:r>
            <a:endParaRPr sz="12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64" name="TextBox 52"/>
          <p:cNvSpPr txBox="1"/>
          <p:nvPr>
            <p:custDataLst>
              <p:tags r:id="rId28"/>
            </p:custDataLst>
          </p:nvPr>
        </p:nvSpPr>
        <p:spPr>
          <a:xfrm>
            <a:off x="9326880" y="2971800"/>
            <a:ext cx="2194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多场景闭环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65" name="TextBox 53"/>
          <p:cNvSpPr txBox="1"/>
          <p:nvPr>
            <p:custDataLst>
              <p:tags r:id="rId29"/>
            </p:custDataLst>
          </p:nvPr>
        </p:nvSpPr>
        <p:spPr>
          <a:xfrm>
            <a:off x="9326880" y="3273552"/>
            <a:ext cx="21945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70" b="0">
                <a:solidFill>
                  <a:srgbClr val="FFFFFF"/>
                </a:solidFill>
                <a:latin typeface="微软雅黑" panose="020B0503020204020204" charset="-122"/>
              </a:rPr>
              <a:t>覆盖诊疗康复、脑功能分析、脑健康管理，形成筛查—干预—管理—随访闭环。</a:t>
            </a:r>
            <a:endParaRPr sz="107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66" name="Rounded Rectangle 54"/>
          <p:cNvSpPr/>
          <p:nvPr>
            <p:custDataLst>
              <p:tags r:id="rId30"/>
            </p:custDataLst>
          </p:nvPr>
        </p:nvSpPr>
        <p:spPr>
          <a:xfrm>
            <a:off x="8458200" y="4215384"/>
            <a:ext cx="3246120" cy="102412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7" name="Oval 55"/>
          <p:cNvSpPr/>
          <p:nvPr>
            <p:custDataLst>
              <p:tags r:id="rId31"/>
            </p:custDataLst>
          </p:nvPr>
        </p:nvSpPr>
        <p:spPr>
          <a:xfrm>
            <a:off x="8622792" y="4443984"/>
            <a:ext cx="566928" cy="566928"/>
          </a:xfrm>
          <a:prstGeom prst="ellipse">
            <a:avLst/>
          </a:prstGeom>
          <a:solidFill>
            <a:srgbClr val="082764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8" name="TextBox 56"/>
          <p:cNvSpPr txBox="1"/>
          <p:nvPr>
            <p:custDataLst>
              <p:tags r:id="rId32"/>
            </p:custDataLst>
          </p:nvPr>
        </p:nvSpPr>
        <p:spPr>
          <a:xfrm>
            <a:off x="8622792" y="4599432"/>
            <a:ext cx="566928" cy="11887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250" b="1">
                <a:solidFill>
                  <a:srgbClr val="58E8FF"/>
                </a:solidFill>
                <a:latin typeface="微软雅黑" panose="020B0503020204020204" charset="-122"/>
              </a:rPr>
              <a:t>06</a:t>
            </a:r>
            <a:endParaRPr sz="125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69" name="TextBox 57"/>
          <p:cNvSpPr txBox="1"/>
          <p:nvPr>
            <p:custDataLst>
              <p:tags r:id="rId33"/>
            </p:custDataLst>
          </p:nvPr>
        </p:nvSpPr>
        <p:spPr>
          <a:xfrm>
            <a:off x="9326880" y="4370832"/>
            <a:ext cx="2194560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合作价值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70" name="TextBox 58"/>
          <p:cNvSpPr txBox="1"/>
          <p:nvPr>
            <p:custDataLst>
              <p:tags r:id="rId34"/>
            </p:custDataLst>
          </p:nvPr>
        </p:nvSpPr>
        <p:spPr>
          <a:xfrm>
            <a:off x="9326880" y="4672584"/>
            <a:ext cx="21945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70" b="0">
                <a:solidFill>
                  <a:srgbClr val="FFFFFF"/>
                </a:solidFill>
                <a:latin typeface="微软雅黑" panose="020B0503020204020204" charset="-122"/>
              </a:rPr>
              <a:t>以北京总部统筹、武汉旗舰示范、全国省会复制，拓展医院合作与区域服务网络。</a:t>
            </a:r>
            <a:endParaRPr sz="107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71" name="Rounded Rectangle 59"/>
          <p:cNvSpPr/>
          <p:nvPr/>
        </p:nvSpPr>
        <p:spPr>
          <a:xfrm>
            <a:off x="658368" y="5806440"/>
            <a:ext cx="10881360" cy="658368"/>
          </a:xfrm>
          <a:prstGeom prst="roundRect">
            <a:avLst/>
          </a:prstGeom>
          <a:solidFill>
            <a:srgbClr val="051C4C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172" name="TextBox 61"/>
          <p:cNvSpPr txBox="1"/>
          <p:nvPr/>
        </p:nvSpPr>
        <p:spPr>
          <a:xfrm>
            <a:off x="1032510" y="5943600"/>
            <a:ext cx="10031730" cy="31940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p>
            <a:pPr algn="ctr"/>
            <a:r>
              <a:rPr sz="1400" b="1">
                <a:solidFill>
                  <a:srgbClr val="FFFFFF"/>
                </a:solidFill>
                <a:latin typeface="微软雅黑" panose="020B0503020204020204" charset="-122"/>
              </a:rPr>
              <a:t>时越脑科以核心技术为基础，以实体中心为载体，以数据智能为长期壁垒，形成可复制、可验证、可持续增长的脑科学医疗平台</a:t>
            </a:r>
            <a:endParaRPr sz="118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clean_futuristic_sci_tech_digital_background_sc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10F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y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" y="237744"/>
            <a:ext cx="1737360" cy="6007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" y="1920240"/>
            <a:ext cx="4160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58E8FF"/>
                </a:solidFill>
                <a:latin typeface="微软雅黑" panose="020B0503020204020204" charset="-122"/>
              </a:rPr>
              <a:t>THANK YOU</a:t>
            </a:r>
            <a:endParaRPr sz="30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7240" y="2487168"/>
            <a:ext cx="38862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600" b="1">
                <a:solidFill>
                  <a:srgbClr val="FFFFFF"/>
                </a:solidFill>
                <a:latin typeface="微软雅黑" panose="020B0503020204020204" charset="-122"/>
              </a:rPr>
              <a:t>感谢聆听</a:t>
            </a:r>
            <a:endParaRPr sz="4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7" name="Connector 6"/>
          <p:cNvCxnSpPr/>
          <p:nvPr/>
        </p:nvCxnSpPr>
        <p:spPr>
          <a:xfrm>
            <a:off x="822960" y="3310128"/>
            <a:ext cx="3840480" cy="0"/>
          </a:xfrm>
          <a:prstGeom prst="line">
            <a:avLst/>
          </a:prstGeom>
          <a:ln w="25400">
            <a:solidFill>
              <a:srgbClr val="58E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" y="3557270"/>
            <a:ext cx="6983730" cy="3835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58E8FF"/>
                </a:solidFill>
                <a:latin typeface="微软雅黑" panose="020B0503020204020204" charset="-122"/>
              </a:rPr>
              <a:t>用前沿脑科学技术，守护人类脑健康，提升生命质量</a:t>
            </a:r>
            <a:endParaRPr sz="19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2960" y="4617720"/>
            <a:ext cx="6638290" cy="786130"/>
          </a:xfrm>
          <a:prstGeom prst="roundRect">
            <a:avLst/>
          </a:prstGeom>
          <a:solidFill>
            <a:srgbClr val="010F30"/>
          </a:solidFill>
          <a:ln w="13970">
            <a:solidFill>
              <a:srgbClr val="58E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15568" y="4686872"/>
            <a:ext cx="2971800" cy="33718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北京</a:t>
            </a:r>
            <a:r>
              <a:rPr sz="145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时越</a:t>
            </a:r>
            <a:r>
              <a:rPr lang="zh-CN" sz="145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共图医院</a:t>
            </a:r>
            <a:r>
              <a:rPr sz="145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管理有限公司</a:t>
            </a:r>
            <a:endParaRPr lang="zh-CN" sz="14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568" y="4982845"/>
            <a:ext cx="3063240" cy="27559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200" b="0">
                <a:solidFill>
                  <a:srgbClr val="BCDEF5"/>
                </a:solidFill>
                <a:latin typeface="微软雅黑" panose="020B0503020204020204" charset="-122"/>
              </a:rPr>
              <a:t>  </a:t>
            </a:r>
            <a:r>
              <a:rPr sz="1200" b="0">
                <a:solidFill>
                  <a:srgbClr val="BCDEF5"/>
                </a:solidFill>
                <a:latin typeface="微软雅黑" panose="020B0503020204020204" charset="-122"/>
              </a:rPr>
              <a:t>时越脑科</a:t>
            </a:r>
            <a:endParaRPr sz="1200" b="0">
              <a:solidFill>
                <a:srgbClr val="BCDEF5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16095" y="4785995"/>
            <a:ext cx="2380615" cy="32194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58E8FF"/>
                </a:solidFill>
                <a:latin typeface="微软雅黑" panose="020B0503020204020204" charset="-122"/>
              </a:rPr>
              <a:t>400-989-8369</a:t>
            </a:r>
            <a:endParaRPr sz="1500" b="1">
              <a:solidFill>
                <a:srgbClr val="58E8FF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2960" y="6181344"/>
            <a:ext cx="2103120" cy="1645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BCDEF5"/>
                </a:solidFill>
                <a:latin typeface="微软雅黑" panose="020B0503020204020204" charset="-122"/>
              </a:rPr>
              <a:t>脑科学医疗生态平台</a:t>
            </a:r>
            <a:endParaRPr sz="1200" b="0">
              <a:solidFill>
                <a:srgbClr val="BCDEF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B2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Picture 2" descr="equity04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592" y="128016"/>
            <a:ext cx="2148840" cy="768096"/>
          </a:xfrm>
          <a:prstGeom prst="rect">
            <a:avLst/>
          </a:prstGeom>
        </p:spPr>
      </p:pic>
      <p:pic>
        <p:nvPicPr>
          <p:cNvPr id="4" name="Picture 3" descr="equity04_brain_crop2.png"/>
          <p:cNvPicPr>
            <a:picLocks noChangeAspect="1"/>
          </p:cNvPicPr>
          <p:nvPr/>
        </p:nvPicPr>
        <p:blipFill>
          <a:blip r:embed="rId2"/>
          <a:srcRect l="16451" t="4884" b="14313"/>
          <a:stretch>
            <a:fillRect/>
          </a:stretch>
        </p:blipFill>
        <p:spPr>
          <a:xfrm>
            <a:off x="8468360" y="128270"/>
            <a:ext cx="3537585" cy="23374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905" y="937895"/>
            <a:ext cx="1197610" cy="762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/>
            <a:r>
              <a:rPr sz="5400" b="1">
                <a:solidFill>
                  <a:srgbClr val="7EE6FF"/>
                </a:solidFill>
                <a:latin typeface="Arial" panose="020B0604020202020204"/>
                <a:sym typeface="+mn-ea"/>
              </a:rPr>
              <a:t>0</a:t>
            </a:r>
            <a:r>
              <a:rPr lang="en-US" sz="5400" b="1">
                <a:solidFill>
                  <a:srgbClr val="7EE6FF"/>
                </a:solidFill>
                <a:latin typeface="Arial" panose="020B0604020202020204"/>
                <a:sym typeface="+mn-ea"/>
              </a:rPr>
              <a:t>4</a:t>
            </a:r>
            <a:endParaRPr lang="en-US" sz="5400" b="1">
              <a:solidFill>
                <a:srgbClr val="7EE6FF"/>
              </a:solidFill>
              <a:latin typeface="Arial" panose="020B0604020202020204"/>
              <a:sym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59865" y="993140"/>
            <a:ext cx="167640" cy="5835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0">
                <a:solidFill>
                  <a:srgbClr val="FFFFFF"/>
                </a:solidFill>
                <a:latin typeface="微软雅黑" panose="020B0503020204020204" charset="-122"/>
              </a:rPr>
              <a:t>|</a:t>
            </a:r>
            <a:endParaRPr sz="3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6725" y="949960"/>
            <a:ext cx="2614930" cy="5683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微软雅黑" panose="020B0503020204020204" charset="-122"/>
              </a:rPr>
              <a:t>股权结构</a:t>
            </a:r>
            <a:endParaRPr sz="3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8785" y="1576705"/>
            <a:ext cx="3587750" cy="2787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微软雅黑" panose="020B0503020204020204" charset="-122"/>
              </a:rPr>
              <a:t>现有公司主体与全国医院布局</a:t>
            </a:r>
            <a:endParaRPr sz="14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42816" y="731520"/>
            <a:ext cx="3730752" cy="576072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3865" y="742950"/>
            <a:ext cx="3840480" cy="57277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b="1">
                <a:solidFill>
                  <a:srgbClr val="FFFFFF"/>
                </a:solidFill>
                <a:latin typeface="微软雅黑" panose="020B0503020204020204" charset="-122"/>
              </a:rPr>
              <a:t>北京时越共图医疗设备有限公司</a:t>
            </a:r>
            <a:endParaRPr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42816" y="1783080"/>
            <a:ext cx="3730752" cy="576072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25950" y="1824990"/>
            <a:ext cx="3364865" cy="54419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北京时越</a:t>
            </a:r>
            <a:r>
              <a:rPr lang="zh-CN" sz="1600" b="1">
                <a:solidFill>
                  <a:srgbClr val="FFFFFF"/>
                </a:solidFill>
                <a:latin typeface="微软雅黑" panose="020B0503020204020204" charset="-122"/>
              </a:rPr>
              <a:t>共图</a:t>
            </a:r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医疗管理有限公司</a:t>
            </a:r>
            <a:endParaRPr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13" name="Connector 12"/>
          <p:cNvCxnSpPr/>
          <p:nvPr/>
        </p:nvCxnSpPr>
        <p:spPr>
          <a:xfrm>
            <a:off x="6108192" y="1307592"/>
            <a:ext cx="0" cy="475488"/>
          </a:xfrm>
          <a:prstGeom prst="line">
            <a:avLst/>
          </a:prstGeom>
          <a:ln w="12700">
            <a:solidFill>
              <a:srgbClr val="30B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>
            <a:off x="6016752" y="1490472"/>
            <a:ext cx="182880" cy="210312"/>
          </a:xfrm>
          <a:prstGeom prst="downArrow">
            <a:avLst/>
          </a:prstGeom>
          <a:solidFill>
            <a:srgbClr val="30B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6108192" y="2359152"/>
            <a:ext cx="0" cy="256032"/>
          </a:xfrm>
          <a:prstGeom prst="line">
            <a:avLst/>
          </a:prstGeom>
          <a:ln w="12700">
            <a:solidFill>
              <a:srgbClr val="30B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898648" y="2615184"/>
            <a:ext cx="6931152" cy="0"/>
          </a:xfrm>
          <a:prstGeom prst="line">
            <a:avLst/>
          </a:prstGeom>
          <a:ln w="12700">
            <a:solidFill>
              <a:srgbClr val="30B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898648" y="2615184"/>
            <a:ext cx="0" cy="201168"/>
          </a:xfrm>
          <a:prstGeom prst="line">
            <a:avLst/>
          </a:prstGeom>
          <a:ln w="12700">
            <a:solidFill>
              <a:srgbClr val="30B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9829800" y="2615184"/>
            <a:ext cx="0" cy="201168"/>
          </a:xfrm>
          <a:prstGeom prst="line">
            <a:avLst/>
          </a:prstGeom>
          <a:ln w="12700">
            <a:solidFill>
              <a:srgbClr val="30B9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Down Arrow 18"/>
          <p:cNvSpPr/>
          <p:nvPr/>
        </p:nvSpPr>
        <p:spPr>
          <a:xfrm>
            <a:off x="2807208" y="2724912"/>
            <a:ext cx="182880" cy="210312"/>
          </a:xfrm>
          <a:prstGeom prst="downArrow">
            <a:avLst/>
          </a:prstGeom>
          <a:solidFill>
            <a:srgbClr val="30B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own Arrow 19"/>
          <p:cNvSpPr/>
          <p:nvPr/>
        </p:nvSpPr>
        <p:spPr>
          <a:xfrm>
            <a:off x="9738360" y="2725420"/>
            <a:ext cx="182880" cy="209550"/>
          </a:xfrm>
          <a:prstGeom prst="downArrow">
            <a:avLst/>
          </a:prstGeom>
          <a:solidFill>
            <a:srgbClr val="30B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47980" y="2933700"/>
            <a:ext cx="5532120" cy="365125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63040" y="2927985"/>
            <a:ext cx="3246120" cy="40703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b="1">
                <a:solidFill>
                  <a:srgbClr val="FFFFFF"/>
                </a:solidFill>
                <a:latin typeface="微软雅黑" panose="020B0503020204020204" charset="-122"/>
              </a:rPr>
              <a:t>科研与技术平台公司</a:t>
            </a:r>
            <a:endParaRPr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312535" y="2934335"/>
            <a:ext cx="4961255" cy="336550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61250" y="2824480"/>
            <a:ext cx="2743200" cy="61531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b="1">
                <a:solidFill>
                  <a:srgbClr val="FFFFFF"/>
                </a:solidFill>
                <a:latin typeface="微软雅黑" panose="020B0503020204020204" charset="-122"/>
              </a:rPr>
              <a:t>全国已注册医院主体</a:t>
            </a:r>
            <a:endParaRPr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47472" y="3639312"/>
            <a:ext cx="1280160" cy="2395728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13232" y="3822191"/>
            <a:ext cx="548640" cy="548640"/>
          </a:xfrm>
          <a:prstGeom prst="ellipse">
            <a:avLst/>
          </a:prstGeom>
          <a:solidFill>
            <a:srgbClr val="030B2E"/>
          </a:solidFill>
          <a:ln w="1524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CDE6FF"/>
                </a:solidFill>
                <a:latin typeface="微软雅黑" panose="020B0503020204020204" charset="-122"/>
                <a:sym typeface="+mn-ea"/>
              </a:rPr>
              <a:t>1</a:t>
            </a:r>
            <a:endParaRPr lang="en-US" altLang="zh-CN"/>
          </a:p>
        </p:txBody>
      </p:sp>
      <p:sp>
        <p:nvSpPr>
          <p:cNvPr id="28" name="TextBox 27"/>
          <p:cNvSpPr txBox="1"/>
          <p:nvPr/>
        </p:nvSpPr>
        <p:spPr>
          <a:xfrm>
            <a:off x="302260" y="4731385"/>
            <a:ext cx="1434465" cy="22987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中国时越脑科学研究院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3205" y="5251450"/>
            <a:ext cx="1494155" cy="5067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0">
                <a:solidFill>
                  <a:srgbClr val="CDE6FF"/>
                </a:solidFill>
                <a:latin typeface="微软雅黑" panose="020B0503020204020204" charset="-122"/>
              </a:rPr>
              <a:t>临床研究 / 伦理体系 /
科研合作 / 课题与论文 /
医院协作</a:t>
            </a:r>
            <a:endParaRPr sz="900" b="0">
              <a:solidFill>
                <a:srgbClr val="CDE6FF"/>
              </a:solidFill>
              <a:latin typeface="微软雅黑" panose="020B0503020204020204" charset="-12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764792" y="3639312"/>
            <a:ext cx="1280160" cy="2395728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2130552" y="3822191"/>
            <a:ext cx="548640" cy="548640"/>
          </a:xfrm>
          <a:prstGeom prst="ellipse">
            <a:avLst/>
          </a:prstGeom>
          <a:solidFill>
            <a:srgbClr val="030B2E"/>
          </a:solidFill>
          <a:ln w="1524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CDE6FF"/>
                </a:solidFill>
                <a:latin typeface="微软雅黑" panose="020B0503020204020204" charset="-122"/>
                <a:sym typeface="+mn-ea"/>
              </a:rPr>
              <a:t>2</a:t>
            </a:r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874519" y="4662170"/>
            <a:ext cx="1060704" cy="368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北京时越脑科科技研发中心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77365" y="5320665"/>
            <a:ext cx="1290955" cy="368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0">
                <a:solidFill>
                  <a:srgbClr val="CDE6FF"/>
                </a:solidFill>
                <a:latin typeface="微软雅黑" panose="020B0503020204020204" charset="-122"/>
              </a:rPr>
              <a:t>技术研发 / 产品研发/
数据平台 / 算法研发</a:t>
            </a:r>
            <a:endParaRPr sz="900" b="0">
              <a:solidFill>
                <a:srgbClr val="CDE6FF"/>
              </a:solidFill>
              <a:latin typeface="微软雅黑" panose="020B0503020204020204" charset="-122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182112" y="3639312"/>
            <a:ext cx="1280160" cy="2395728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3547872" y="3822191"/>
            <a:ext cx="548640" cy="548640"/>
          </a:xfrm>
          <a:prstGeom prst="ellipse">
            <a:avLst/>
          </a:prstGeom>
          <a:solidFill>
            <a:srgbClr val="030B2E"/>
          </a:solidFill>
          <a:ln w="1524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11880" y="3913505"/>
            <a:ext cx="420370" cy="32893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00" b="1">
                <a:solidFill>
                  <a:srgbClr val="CDE6FF"/>
                </a:solidFill>
                <a:latin typeface="微软雅黑" panose="020B0503020204020204" charset="-122"/>
              </a:rPr>
              <a:t>3</a:t>
            </a:r>
            <a:endParaRPr lang="en-US" sz="1800" b="1">
              <a:solidFill>
                <a:srgbClr val="CDE6FF"/>
              </a:solidFill>
              <a:latin typeface="微软雅黑" panose="020B050302020402020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91840" y="4662170"/>
            <a:ext cx="1153160" cy="368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时越脑科（深圳）
医疗科技有限公司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3425" y="5320983"/>
            <a:ext cx="1101090" cy="368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0">
                <a:solidFill>
                  <a:srgbClr val="CDE6FF"/>
                </a:solidFill>
                <a:latin typeface="微软雅黑" panose="020B0503020204020204" charset="-122"/>
              </a:rPr>
              <a:t>系统开发 / 医疗AI
智能体研发</a:t>
            </a:r>
            <a:endParaRPr sz="900" b="0">
              <a:solidFill>
                <a:srgbClr val="CDE6FF"/>
              </a:solidFill>
              <a:latin typeface="微软雅黑" panose="020B0503020204020204" charset="-122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599432" y="3639312"/>
            <a:ext cx="1280160" cy="2395728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4965192" y="3822191"/>
            <a:ext cx="548640" cy="548640"/>
          </a:xfrm>
          <a:prstGeom prst="ellipse">
            <a:avLst/>
          </a:prstGeom>
          <a:solidFill>
            <a:srgbClr val="030B2E"/>
          </a:solidFill>
          <a:ln w="1524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CDE6FF"/>
                </a:solidFill>
                <a:latin typeface="微软雅黑" panose="020B0503020204020204" charset="-122"/>
                <a:sym typeface="+mn-ea"/>
              </a:rPr>
              <a:t>4</a:t>
            </a:r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4709160" y="4662170"/>
            <a:ext cx="1167130" cy="368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微软雅黑" panose="020B0503020204020204" charset="-122"/>
              </a:rPr>
              <a:t>时越脑科（武汉）
医学研究有限公司</a:t>
            </a:r>
            <a:endParaRPr sz="9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99305" y="5251450"/>
            <a:ext cx="1280795" cy="5067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0">
                <a:solidFill>
                  <a:srgbClr val="CDE6FF"/>
                </a:solidFill>
                <a:latin typeface="微软雅黑" panose="020B0503020204020204" charset="-122"/>
              </a:rPr>
              <a:t>医疗智能体临床应用
示范中心 / 转化落地/
算力中心总部</a:t>
            </a:r>
            <a:endParaRPr sz="900" b="0">
              <a:solidFill>
                <a:srgbClr val="CDE6FF"/>
              </a:solidFill>
              <a:latin typeface="微软雅黑" panose="020B0503020204020204" charset="-122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355080" y="3456432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409944" y="3520439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55080" y="3467100"/>
            <a:ext cx="410210" cy="35433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01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766560" y="3431540"/>
            <a:ext cx="1464945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济南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8037576" y="3456432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8092440" y="3520439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905115" y="3467100"/>
            <a:ext cx="658495" cy="3549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02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449310" y="343122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成都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9720072" y="3456432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9774936" y="3520439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615170" y="3467100"/>
            <a:ext cx="589915" cy="3549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03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131425" y="343122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武汉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6355080" y="3986783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6409944" y="4050791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355715" y="3997325"/>
            <a:ext cx="418465" cy="3733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04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66560" y="3961448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西宁时越脑科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8037576" y="3986783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8092440" y="4050791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941310" y="3997325"/>
            <a:ext cx="610235" cy="37338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05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49310" y="3961448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银川时越脑科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9720072" y="3986783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9774936" y="4050791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9614535" y="3997325"/>
            <a:ext cx="590550" cy="36258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06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131425" y="3961448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南昌时越脑科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6355080" y="4517136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ounded Rectangle 69"/>
          <p:cNvSpPr/>
          <p:nvPr/>
        </p:nvSpPr>
        <p:spPr>
          <a:xfrm>
            <a:off x="6409944" y="4581144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341745" y="4506595"/>
            <a:ext cx="445770" cy="42672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07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766560" y="449167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广州时越脑科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8037576" y="4517136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ounded Rectangle 73"/>
          <p:cNvSpPr/>
          <p:nvPr/>
        </p:nvSpPr>
        <p:spPr>
          <a:xfrm>
            <a:off x="8092440" y="4581144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7941310" y="4527550"/>
            <a:ext cx="591185" cy="37655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08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449310" y="449167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海南时越脑科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9720072" y="4517136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ounded Rectangle 77"/>
          <p:cNvSpPr/>
          <p:nvPr/>
        </p:nvSpPr>
        <p:spPr>
          <a:xfrm>
            <a:off x="9774936" y="4581144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9614535" y="4527550"/>
            <a:ext cx="614680" cy="37147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09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0131425" y="449167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重庆时越脑科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6355080" y="5047488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ounded Rectangle 81"/>
          <p:cNvSpPr/>
          <p:nvPr/>
        </p:nvSpPr>
        <p:spPr>
          <a:xfrm>
            <a:off x="6409944" y="5111496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6312535" y="5058410"/>
            <a:ext cx="512445" cy="35941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10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766560" y="502253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南京时越脑科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8037576" y="5047488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ounded Rectangle 85"/>
          <p:cNvSpPr/>
          <p:nvPr/>
        </p:nvSpPr>
        <p:spPr>
          <a:xfrm>
            <a:off x="8092440" y="5111496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8016875" y="5058410"/>
            <a:ext cx="450850" cy="3937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11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8449310" y="502253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合肥时越脑科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9" name="Rounded Rectangle 88"/>
          <p:cNvSpPr/>
          <p:nvPr/>
        </p:nvSpPr>
        <p:spPr>
          <a:xfrm>
            <a:off x="9720072" y="5047488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ounded Rectangle 89"/>
          <p:cNvSpPr/>
          <p:nvPr/>
        </p:nvSpPr>
        <p:spPr>
          <a:xfrm>
            <a:off x="9774936" y="5111496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9614535" y="5151120"/>
            <a:ext cx="590550" cy="17970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12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0131425" y="502253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兰州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6355080" y="5577840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ounded Rectangle 93"/>
          <p:cNvSpPr/>
          <p:nvPr/>
        </p:nvSpPr>
        <p:spPr>
          <a:xfrm>
            <a:off x="6409944" y="5641848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6341745" y="5576570"/>
            <a:ext cx="431165" cy="39751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13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766560" y="5552758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沈阳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8037576" y="5577840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ounded Rectangle 97"/>
          <p:cNvSpPr/>
          <p:nvPr/>
        </p:nvSpPr>
        <p:spPr>
          <a:xfrm>
            <a:off x="8092440" y="5641848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8028940" y="5588635"/>
            <a:ext cx="438785" cy="40132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14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8449310" y="5552758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长春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4" name="Rounded Rectangle 88"/>
          <p:cNvSpPr/>
          <p:nvPr/>
        </p:nvSpPr>
        <p:spPr>
          <a:xfrm>
            <a:off x="9720072" y="5594858"/>
            <a:ext cx="1554480" cy="420624"/>
          </a:xfrm>
          <a:prstGeom prst="roundRect">
            <a:avLst>
              <a:gd name="adj" fmla="val 8000"/>
            </a:avLst>
          </a:prstGeom>
          <a:solidFill>
            <a:srgbClr val="072267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105" name="TextBox 90"/>
          <p:cNvSpPr txBox="1"/>
          <p:nvPr/>
        </p:nvSpPr>
        <p:spPr>
          <a:xfrm>
            <a:off x="9614535" y="5605780"/>
            <a:ext cx="590550" cy="393065"/>
          </a:xfrm>
          <a:prstGeom prst="rect">
            <a:avLst/>
          </a:prstGeom>
          <a:noFill/>
        </p:spPr>
        <p:txBody>
          <a:bodyPr wrap="square" anchor="ctr">
            <a:noAutofit/>
          </a:bodyPr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12</a:t>
            </a:r>
            <a:endParaRPr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6" name="TextBox 91"/>
          <p:cNvSpPr txBox="1"/>
          <p:nvPr/>
        </p:nvSpPr>
        <p:spPr>
          <a:xfrm>
            <a:off x="10131425" y="5569903"/>
            <a:ext cx="1221740" cy="398780"/>
          </a:xfrm>
          <a:prstGeom prst="rect">
            <a:avLst/>
          </a:prstGeom>
          <a:noFill/>
        </p:spPr>
        <p:txBody>
          <a:bodyPr wrap="square" anchor="ctr">
            <a:spAutoFit/>
          </a:bodyPr>
          <a:p>
            <a:pPr algn="l"/>
            <a:r>
              <a:rPr lang="zh-CN" sz="1000" b="1">
                <a:solidFill>
                  <a:srgbClr val="FFFFFF"/>
                </a:solidFill>
                <a:latin typeface="微软雅黑" panose="020B0503020204020204" charset="-122"/>
              </a:rPr>
              <a:t>西安</a:t>
            </a:r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时越脑科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/>
            <a:r>
              <a:rPr sz="1000" b="1">
                <a:solidFill>
                  <a:srgbClr val="FFFFFF"/>
                </a:solidFill>
                <a:latin typeface="微软雅黑" panose="020B0503020204020204" charset="-122"/>
              </a:rPr>
              <a:t>医院有限公司</a:t>
            </a:r>
            <a:endParaRPr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7" name="Rounded Rectangle 89"/>
          <p:cNvSpPr/>
          <p:nvPr/>
        </p:nvSpPr>
        <p:spPr>
          <a:xfrm>
            <a:off x="9774301" y="5677916"/>
            <a:ext cx="310896" cy="219456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3970">
            <a:solidFill>
              <a:srgbClr val="30B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200"/>
          </a:p>
        </p:txBody>
      </p:sp>
      <p:sp>
        <p:nvSpPr>
          <p:cNvPr id="108" name="TextBox 90"/>
          <p:cNvSpPr txBox="1"/>
          <p:nvPr/>
        </p:nvSpPr>
        <p:spPr>
          <a:xfrm>
            <a:off x="9609455" y="5699760"/>
            <a:ext cx="595630" cy="179705"/>
          </a:xfrm>
          <a:prstGeom prst="rect">
            <a:avLst/>
          </a:prstGeom>
          <a:noFill/>
        </p:spPr>
        <p:txBody>
          <a:bodyPr wrap="square" anchor="ctr">
            <a:noAutofit/>
          </a:bodyPr>
          <a:p>
            <a:pPr algn="ctr"/>
            <a:r>
              <a:rPr sz="1050" b="1">
                <a:solidFill>
                  <a:srgbClr val="FFFFFF"/>
                </a:solidFill>
                <a:latin typeface="微软雅黑" panose="020B0503020204020204" charset="-122"/>
              </a:rPr>
              <a:t>1</a:t>
            </a:r>
            <a:r>
              <a:rPr lang="en-US" sz="1050" b="1">
                <a:solidFill>
                  <a:srgbClr val="FFFFFF"/>
                </a:solidFill>
                <a:latin typeface="微软雅黑" panose="020B0503020204020204" charset="-122"/>
              </a:rPr>
              <a:t>5</a:t>
            </a:r>
            <a:endParaRPr lang="en-US" sz="105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109" name="Picture 1" descr="org05_bottom_strip.png"/>
          <p:cNvPicPr>
            <a:picLocks noChangeAspect="1"/>
          </p:cNvPicPr>
          <p:nvPr/>
        </p:nvPicPr>
        <p:blipFill>
          <a:blip r:embed="rId3"/>
          <a:srcRect t="28704"/>
          <a:stretch>
            <a:fillRect/>
          </a:stretch>
        </p:blipFill>
        <p:spPr>
          <a:xfrm>
            <a:off x="0" y="6035040"/>
            <a:ext cx="12192000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A2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org05_bottom_strip.png"/>
          <p:cNvPicPr>
            <a:picLocks noChangeAspect="1"/>
          </p:cNvPicPr>
          <p:nvPr/>
        </p:nvPicPr>
        <p:blipFill>
          <a:blip r:embed="rId1"/>
          <a:srcRect t="24257"/>
          <a:stretch>
            <a:fillRect/>
          </a:stretch>
        </p:blipFill>
        <p:spPr>
          <a:xfrm>
            <a:off x="0" y="6177280"/>
            <a:ext cx="12192000" cy="680720"/>
          </a:xfrm>
          <a:prstGeom prst="rect">
            <a:avLst/>
          </a:prstGeom>
        </p:spPr>
      </p:pic>
      <p:pic>
        <p:nvPicPr>
          <p:cNvPr id="3" name="Picture 2" descr="org05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" y="118872"/>
            <a:ext cx="2194560" cy="777240"/>
          </a:xfrm>
          <a:prstGeom prst="rect">
            <a:avLst/>
          </a:prstGeom>
        </p:spPr>
      </p:pic>
      <p:pic>
        <p:nvPicPr>
          <p:cNvPr id="4" name="Picture 3" descr="org05_brain_crop.png"/>
          <p:cNvPicPr>
            <a:picLocks noChangeAspect="1"/>
          </p:cNvPicPr>
          <p:nvPr/>
        </p:nvPicPr>
        <p:blipFill>
          <a:blip r:embed="rId3"/>
          <a:srcRect b="15741"/>
          <a:stretch>
            <a:fillRect/>
          </a:stretch>
        </p:blipFill>
        <p:spPr>
          <a:xfrm>
            <a:off x="8915400" y="0"/>
            <a:ext cx="3246120" cy="20802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0185" y="931545"/>
            <a:ext cx="1191895" cy="95313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5600" b="1">
                <a:solidFill>
                  <a:srgbClr val="7EE6FF"/>
                </a:solidFill>
                <a:latin typeface="Arial" panose="020B0604020202020204"/>
                <a:sym typeface="+mn-ea"/>
              </a:rPr>
              <a:t>05</a:t>
            </a:r>
            <a:endParaRPr sz="5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4115" y="1009650"/>
            <a:ext cx="366395" cy="61404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0">
                <a:solidFill>
                  <a:srgbClr val="FFFFFF"/>
                </a:solidFill>
                <a:latin typeface="微软雅黑" panose="020B0503020204020204" charset="-122"/>
              </a:rPr>
              <a:t>|</a:t>
            </a:r>
            <a:endParaRPr sz="34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0510" y="1134428"/>
            <a:ext cx="2052955" cy="5683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微软雅黑" panose="020B0503020204020204" charset="-122"/>
              </a:rPr>
              <a:t>组织架构</a:t>
            </a:r>
            <a:endParaRPr sz="3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8720" y="1572895"/>
            <a:ext cx="3611880" cy="33591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微软雅黑" panose="020B0503020204020204" charset="-122"/>
              </a:rPr>
              <a:t>总部统筹、运营管理、研发支撑、科研协同</a:t>
            </a:r>
            <a:endParaRPr sz="13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00270" y="1325880"/>
            <a:ext cx="2743200" cy="494030"/>
          </a:xfrm>
          <a:prstGeom prst="roundRect">
            <a:avLst>
              <a:gd name="adj" fmla="val 8000"/>
            </a:avLst>
          </a:prstGeom>
          <a:solidFill>
            <a:srgbClr val="081F60"/>
          </a:solidFill>
          <a:ln w="14604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01235" y="1374458"/>
            <a:ext cx="2642235" cy="44513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微软雅黑" panose="020B0503020204020204" charset="-122"/>
              </a:rPr>
              <a:t>时越脑科管理总部</a:t>
            </a:r>
            <a:endParaRPr sz="23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11" name="Connector 10"/>
          <p:cNvCxnSpPr/>
          <p:nvPr/>
        </p:nvCxnSpPr>
        <p:spPr>
          <a:xfrm>
            <a:off x="6053328" y="1819656"/>
            <a:ext cx="0" cy="374904"/>
          </a:xfrm>
          <a:prstGeom prst="line">
            <a:avLst/>
          </a:prstGeom>
          <a:ln w="12700">
            <a:solidFill>
              <a:srgbClr val="29B1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1298448" y="2194560"/>
            <a:ext cx="7946136" cy="0"/>
          </a:xfrm>
          <a:prstGeom prst="line">
            <a:avLst/>
          </a:prstGeom>
          <a:ln w="12700">
            <a:solidFill>
              <a:srgbClr val="29B1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>
            <a:off x="1256030" y="2179955"/>
            <a:ext cx="146050" cy="267335"/>
          </a:xfrm>
          <a:prstGeom prst="downArrow">
            <a:avLst/>
          </a:prstGeom>
          <a:solidFill>
            <a:srgbClr val="29B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own Arrow 15"/>
          <p:cNvSpPr/>
          <p:nvPr/>
        </p:nvSpPr>
        <p:spPr>
          <a:xfrm>
            <a:off x="3593465" y="2201545"/>
            <a:ext cx="146050" cy="245745"/>
          </a:xfrm>
          <a:prstGeom prst="downArrow">
            <a:avLst/>
          </a:prstGeom>
          <a:solidFill>
            <a:srgbClr val="29B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own Arrow 17"/>
          <p:cNvSpPr/>
          <p:nvPr/>
        </p:nvSpPr>
        <p:spPr>
          <a:xfrm>
            <a:off x="5997575" y="2194560"/>
            <a:ext cx="112395" cy="255905"/>
          </a:xfrm>
          <a:prstGeom prst="downArrow">
            <a:avLst/>
          </a:prstGeom>
          <a:solidFill>
            <a:srgbClr val="29B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own Arrow 19"/>
          <p:cNvSpPr/>
          <p:nvPr/>
        </p:nvSpPr>
        <p:spPr>
          <a:xfrm>
            <a:off x="9171305" y="2194560"/>
            <a:ext cx="146050" cy="258445"/>
          </a:xfrm>
          <a:prstGeom prst="downArrow">
            <a:avLst/>
          </a:prstGeom>
          <a:solidFill>
            <a:srgbClr val="29B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74320" y="2450592"/>
            <a:ext cx="2103120" cy="3657600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15290" y="2536190"/>
            <a:ext cx="1830705" cy="371475"/>
          </a:xfrm>
          <a:prstGeom prst="roundRect">
            <a:avLst>
              <a:gd name="adj" fmla="val 8000"/>
            </a:avLst>
          </a:prstGeom>
          <a:solidFill>
            <a:srgbClr val="081F6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11480" y="2541905"/>
            <a:ext cx="1828800" cy="31940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微软雅黑" panose="020B0503020204020204" charset="-122"/>
              </a:rPr>
              <a:t>职能管理体系</a:t>
            </a:r>
            <a:endParaRPr sz="1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578608" y="2450592"/>
            <a:ext cx="2103120" cy="3657600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2650490" y="2540000"/>
            <a:ext cx="1952625" cy="367665"/>
          </a:xfrm>
          <a:prstGeom prst="roundRect">
            <a:avLst>
              <a:gd name="adj" fmla="val 8000"/>
            </a:avLst>
          </a:prstGeom>
          <a:solidFill>
            <a:srgbClr val="081F6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715895" y="2541905"/>
            <a:ext cx="1828800" cy="31940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微软雅黑" panose="020B0503020204020204" charset="-122"/>
              </a:rPr>
              <a:t>运营管理体系</a:t>
            </a:r>
            <a:endParaRPr sz="1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873752" y="2450592"/>
            <a:ext cx="2103120" cy="3657600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971415" y="2541270"/>
            <a:ext cx="1870710" cy="366395"/>
          </a:xfrm>
          <a:prstGeom prst="roundRect">
            <a:avLst>
              <a:gd name="adj" fmla="val 8000"/>
            </a:avLst>
          </a:prstGeom>
          <a:solidFill>
            <a:srgbClr val="081F6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10785" y="2541905"/>
            <a:ext cx="1828800" cy="3937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微软雅黑" panose="020B0503020204020204" charset="-122"/>
              </a:rPr>
              <a:t>业务落地体系</a:t>
            </a:r>
            <a:endParaRPr sz="1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178040" y="2450592"/>
            <a:ext cx="4069080" cy="3712463"/>
          </a:xfrm>
          <a:prstGeom prst="roundRect">
            <a:avLst>
              <a:gd name="adj" fmla="val 8000"/>
            </a:avLst>
          </a:prstGeom>
          <a:solidFill>
            <a:srgbClr val="04124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315835" y="2541270"/>
            <a:ext cx="3820160" cy="366395"/>
          </a:xfrm>
          <a:prstGeom prst="roundRect">
            <a:avLst>
              <a:gd name="adj" fmla="val 8000"/>
            </a:avLst>
          </a:prstGeom>
          <a:solidFill>
            <a:srgbClr val="081F60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15200" y="2541905"/>
            <a:ext cx="3794760" cy="37147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微软雅黑" panose="020B0503020204020204" charset="-122"/>
              </a:rPr>
              <a:t>研发与科研体系</a:t>
            </a:r>
            <a:endParaRPr sz="1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38912" y="2999232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94030" y="3017520"/>
            <a:ext cx="1664335" cy="2279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总经办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38912" y="3456432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94030" y="3474720"/>
            <a:ext cx="1664335" cy="22923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行政人事部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38912" y="3913631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94030" y="3931920"/>
            <a:ext cx="1664335" cy="21907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财务部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38912" y="4370831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94030" y="4389120"/>
            <a:ext cx="1664335" cy="2794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品牌宣传部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38912" y="4828031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94030" y="4846320"/>
            <a:ext cx="1664335" cy="25209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商务合作部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438912" y="5285231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94030" y="5303520"/>
            <a:ext cx="1664335" cy="23812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320" b="1">
                <a:solidFill>
                  <a:srgbClr val="FFFFFF"/>
                </a:solidFill>
                <a:latin typeface="微软雅黑" panose="020B0503020204020204" charset="-122"/>
              </a:rPr>
              <a:t>销售部</a:t>
            </a:r>
            <a:endParaRPr sz="13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743200" y="2999232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2797810" y="3017520"/>
            <a:ext cx="1664335" cy="2413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40" b="1">
                <a:solidFill>
                  <a:srgbClr val="FFFFFF"/>
                </a:solidFill>
                <a:latin typeface="微软雅黑" panose="020B0503020204020204" charset="-122"/>
              </a:rPr>
              <a:t>运营管理中心</a:t>
            </a:r>
            <a:endParaRPr sz="124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743200" y="3392424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2797810" y="3410585"/>
            <a:ext cx="1664335" cy="21272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40" b="1">
                <a:solidFill>
                  <a:srgbClr val="FFFFFF"/>
                </a:solidFill>
                <a:latin typeface="微软雅黑" panose="020B0503020204020204" charset="-122"/>
              </a:rPr>
              <a:t>总部运营</a:t>
            </a:r>
            <a:endParaRPr sz="124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743200" y="3785615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2797810" y="3803650"/>
            <a:ext cx="1664335" cy="27241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40" b="1">
                <a:solidFill>
                  <a:srgbClr val="FFFFFF"/>
                </a:solidFill>
                <a:latin typeface="微软雅黑" panose="020B0503020204020204" charset="-122"/>
              </a:rPr>
              <a:t>线上运营</a:t>
            </a:r>
            <a:endParaRPr sz="124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2743200" y="4178808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2797810" y="4197350"/>
            <a:ext cx="1664335" cy="2279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40" b="1">
                <a:solidFill>
                  <a:srgbClr val="FFFFFF"/>
                </a:solidFill>
                <a:latin typeface="微软雅黑" panose="020B0503020204020204" charset="-122"/>
              </a:rPr>
              <a:t>线下运营</a:t>
            </a:r>
            <a:endParaRPr sz="124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743200" y="4572000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2797810" y="4590415"/>
            <a:ext cx="1664335" cy="23685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各中心运营支持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743200" y="4965192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2797810" y="4983480"/>
            <a:ext cx="1664335" cy="21907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40" b="1">
                <a:solidFill>
                  <a:srgbClr val="FFFFFF"/>
                </a:solidFill>
                <a:latin typeface="微软雅黑" panose="020B0503020204020204" charset="-122"/>
              </a:rPr>
              <a:t>培训质控</a:t>
            </a:r>
            <a:endParaRPr sz="124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2743200" y="5358384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2797810" y="5376545"/>
            <a:ext cx="1664335" cy="2584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40" b="1">
                <a:solidFill>
                  <a:srgbClr val="FFFFFF"/>
                </a:solidFill>
                <a:latin typeface="微软雅黑" panose="020B0503020204020204" charset="-122"/>
              </a:rPr>
              <a:t>客户服务</a:t>
            </a:r>
            <a:endParaRPr sz="124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2743200" y="5751576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2797810" y="5769610"/>
            <a:ext cx="1664335" cy="2984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微软雅黑" panose="020B0503020204020204" charset="-122"/>
              </a:rPr>
              <a:t>数据统计与经营分析</a:t>
            </a:r>
            <a:endParaRPr sz="1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038344" y="2999232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5093335" y="3017520"/>
            <a:ext cx="1664335" cy="2279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20" b="1">
                <a:solidFill>
                  <a:srgbClr val="FFFFFF"/>
                </a:solidFill>
                <a:latin typeface="微软雅黑" panose="020B0503020204020204" charset="-122"/>
              </a:rPr>
              <a:t>脑科中心事业部</a:t>
            </a:r>
            <a:endParaRPr sz="12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5038344" y="3419856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093335" y="3437890"/>
            <a:ext cx="1664335" cy="1930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全国医院主体管理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038344" y="3840480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093335" y="3858895"/>
            <a:ext cx="1664335" cy="2279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微软雅黑" panose="020B0503020204020204" charset="-122"/>
              </a:rPr>
              <a:t>各地脑科中心建设</a:t>
            </a:r>
            <a:endParaRPr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5038344" y="4261104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093335" y="4279265"/>
            <a:ext cx="1664335" cy="2311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60" b="1">
                <a:solidFill>
                  <a:srgbClr val="FFFFFF"/>
                </a:solidFill>
                <a:latin typeface="微软雅黑" panose="020B0503020204020204" charset="-122"/>
              </a:rPr>
              <a:t>院内外患者服务衔接</a:t>
            </a:r>
            <a:endParaRPr sz="11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5038344" y="4681728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093335" y="4700270"/>
            <a:ext cx="1664335" cy="26416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20" b="1">
                <a:solidFill>
                  <a:srgbClr val="FFFFFF"/>
                </a:solidFill>
                <a:latin typeface="微软雅黑" panose="020B0503020204020204" charset="-122"/>
              </a:rPr>
              <a:t>中心标准化运营</a:t>
            </a:r>
            <a:endParaRPr sz="12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038344" y="5102352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5093335" y="5120640"/>
            <a:ext cx="1664335" cy="1930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80" b="1">
                <a:solidFill>
                  <a:srgbClr val="FFFFFF"/>
                </a:solidFill>
                <a:latin typeface="微软雅黑" panose="020B0503020204020204" charset="-122"/>
              </a:rPr>
              <a:t>医生与治疗师协同</a:t>
            </a:r>
            <a:endParaRPr sz="118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5038344" y="5522976"/>
            <a:ext cx="1773936" cy="310896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065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5093335" y="5541010"/>
            <a:ext cx="1664335" cy="24066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220" b="1">
                <a:solidFill>
                  <a:srgbClr val="FFFFFF"/>
                </a:solidFill>
                <a:latin typeface="微软雅黑" panose="020B0503020204020204" charset="-122"/>
              </a:rPr>
              <a:t>项目落地执行</a:t>
            </a:r>
            <a:endParaRPr sz="122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7333488" y="2971800"/>
            <a:ext cx="1783080" cy="1335024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7287895" y="3070860"/>
            <a:ext cx="1974850" cy="4781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60" b="1">
                <a:solidFill>
                  <a:srgbClr val="FFFFFF"/>
                </a:solidFill>
                <a:latin typeface="微软雅黑" panose="020B0503020204020204" charset="-122"/>
              </a:rPr>
              <a:t>北京时越脑科
科技研发中心</a:t>
            </a:r>
            <a:endParaRPr sz="12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443215" y="3568764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技术研发、产品研发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443215" y="3797364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数据平台、算法模型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43215" y="4025964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智能体建设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9326880" y="2971800"/>
            <a:ext cx="1783080" cy="1335024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9418319" y="3118104"/>
            <a:ext cx="16002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60" b="1">
                <a:solidFill>
                  <a:srgbClr val="FFFFFF"/>
                </a:solidFill>
                <a:latin typeface="微软雅黑" panose="020B0503020204020204" charset="-122"/>
              </a:rPr>
              <a:t>时越脑科（深圳）
医疗科技有限公司</a:t>
            </a:r>
            <a:endParaRPr sz="12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436735" y="3529330"/>
            <a:ext cx="1554480" cy="29019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系统开发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9436735" y="3767455"/>
            <a:ext cx="1554480" cy="29019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医疗AI智能体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436735" y="3995420"/>
            <a:ext cx="1720850" cy="36131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软件平台、数字化工具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7333488" y="4526280"/>
            <a:ext cx="1783080" cy="1335024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7424927" y="4672584"/>
            <a:ext cx="16002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60" b="1">
                <a:solidFill>
                  <a:srgbClr val="FFFFFF"/>
                </a:solidFill>
                <a:latin typeface="微软雅黑" panose="020B0503020204020204" charset="-122"/>
              </a:rPr>
              <a:t>时越脑科（武汉）
医学研究有限公司</a:t>
            </a:r>
            <a:endParaRPr sz="12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443215" y="5123243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算力中心总部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443215" y="5351843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临床应用示范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443215" y="5580443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成果转化落地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9326880" y="4526280"/>
            <a:ext cx="1783080" cy="1335024"/>
          </a:xfrm>
          <a:prstGeom prst="roundRect">
            <a:avLst>
              <a:gd name="adj" fmla="val 8000"/>
            </a:avLst>
          </a:prstGeom>
          <a:solidFill>
            <a:srgbClr val="071852"/>
          </a:solidFill>
          <a:ln w="12700">
            <a:solidFill>
              <a:srgbClr val="29B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9418319" y="4625531"/>
            <a:ext cx="1600200" cy="4781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60" b="1">
                <a:solidFill>
                  <a:srgbClr val="FFFFFF"/>
                </a:solidFill>
                <a:latin typeface="微软雅黑" panose="020B0503020204020204" charset="-122"/>
              </a:rPr>
              <a:t>中国时越脑</a:t>
            </a:r>
            <a:endParaRPr sz="1260" b="1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ctr"/>
            <a:r>
              <a:rPr sz="1260" b="1">
                <a:solidFill>
                  <a:srgbClr val="FFFFFF"/>
                </a:solidFill>
                <a:latin typeface="微软雅黑" panose="020B0503020204020204" charset="-122"/>
              </a:rPr>
              <a:t>科学研究院</a:t>
            </a:r>
            <a:endParaRPr sz="126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436607" y="5123243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临床研究、科研课题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436607" y="5351843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伦理体系、医院合作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9436607" y="5580443"/>
            <a:ext cx="1554480" cy="250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40" b="0">
                <a:solidFill>
                  <a:srgbClr val="DBE8FF"/>
                </a:solidFill>
                <a:latin typeface="微软雅黑" panose="020B0503020204020204" charset="-122"/>
              </a:rPr>
              <a:t>• 学术交流</a:t>
            </a:r>
            <a:endParaRPr sz="1040" b="0">
              <a:solidFill>
                <a:srgbClr val="DBE8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0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6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83464"/>
            <a:ext cx="62179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中心布局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>
            <p:custDataLst>
              <p:tags r:id="rId2"/>
            </p:custDataLst>
          </p:nvPr>
        </p:nvSpPr>
        <p:spPr>
          <a:xfrm>
            <a:off x="502920" y="1325880"/>
            <a:ext cx="544068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>
            <p:custDataLst>
              <p:tags r:id="rId3"/>
            </p:custDataLst>
          </p:nvPr>
        </p:nvSpPr>
        <p:spPr>
          <a:xfrm>
            <a:off x="640080" y="1463039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01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>
            <p:custDataLst>
              <p:tags r:id="rId4"/>
            </p:custDataLst>
          </p:nvPr>
        </p:nvSpPr>
        <p:spPr>
          <a:xfrm>
            <a:off x="1289304" y="1481328"/>
            <a:ext cx="4526280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全国省会及重点城市布局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>
            <p:custDataLst>
              <p:tags r:id="rId5"/>
            </p:custDataLst>
          </p:nvPr>
        </p:nvSpPr>
        <p:spPr>
          <a:xfrm>
            <a:off x="1289304" y="1819656"/>
            <a:ext cx="452628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以省会城市为核心，辐射周边，快速扩展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0" name="Rounded Rectangle 19"/>
          <p:cNvSpPr/>
          <p:nvPr>
            <p:custDataLst>
              <p:tags r:id="rId6"/>
            </p:custDataLst>
          </p:nvPr>
        </p:nvSpPr>
        <p:spPr>
          <a:xfrm>
            <a:off x="502920" y="2359152"/>
            <a:ext cx="544068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>
            <p:custDataLst>
              <p:tags r:id="rId7"/>
            </p:custDataLst>
          </p:nvPr>
        </p:nvSpPr>
        <p:spPr>
          <a:xfrm>
            <a:off x="640080" y="2496312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02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>
            <p:custDataLst>
              <p:tags r:id="rId8"/>
            </p:custDataLst>
          </p:nvPr>
        </p:nvSpPr>
        <p:spPr>
          <a:xfrm>
            <a:off x="1289304" y="2514600"/>
            <a:ext cx="4526280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标准化中心建设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>
            <p:custDataLst>
              <p:tags r:id="rId9"/>
            </p:custDataLst>
          </p:nvPr>
        </p:nvSpPr>
        <p:spPr>
          <a:xfrm>
            <a:off x="1289304" y="2852928"/>
            <a:ext cx="452628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统一选址、设计、设备、流程与运营标准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4" name="Rounded Rectangle 23"/>
          <p:cNvSpPr/>
          <p:nvPr>
            <p:custDataLst>
              <p:tags r:id="rId10"/>
            </p:custDataLst>
          </p:nvPr>
        </p:nvSpPr>
        <p:spPr>
          <a:xfrm>
            <a:off x="502920" y="3392424"/>
            <a:ext cx="544068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>
            <p:custDataLst>
              <p:tags r:id="rId11"/>
            </p:custDataLst>
          </p:nvPr>
        </p:nvSpPr>
        <p:spPr>
          <a:xfrm>
            <a:off x="640080" y="3529584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03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26" name="TextBox 25"/>
          <p:cNvSpPr txBox="1"/>
          <p:nvPr>
            <p:custDataLst>
              <p:tags r:id="rId12"/>
            </p:custDataLst>
          </p:nvPr>
        </p:nvSpPr>
        <p:spPr>
          <a:xfrm>
            <a:off x="1289304" y="3547872"/>
            <a:ext cx="4526280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分阶段落地实施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>
            <p:custDataLst>
              <p:tags r:id="rId13"/>
            </p:custDataLst>
          </p:nvPr>
        </p:nvSpPr>
        <p:spPr>
          <a:xfrm>
            <a:off x="1289304" y="3886200"/>
            <a:ext cx="4526280" cy="2377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试点先行，逐步复制，稳步推进全国布局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>
            <p:custDataLst>
              <p:tags r:id="rId14"/>
            </p:custDataLst>
          </p:nvPr>
        </p:nvSpPr>
        <p:spPr>
          <a:xfrm>
            <a:off x="502920" y="4425696"/>
            <a:ext cx="5440680" cy="786384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>
            <p:custDataLst>
              <p:tags r:id="rId15"/>
            </p:custDataLst>
          </p:nvPr>
        </p:nvSpPr>
        <p:spPr>
          <a:xfrm>
            <a:off x="640080" y="4562856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04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0" name="TextBox 29"/>
          <p:cNvSpPr txBox="1"/>
          <p:nvPr>
            <p:custDataLst>
              <p:tags r:id="rId16"/>
            </p:custDataLst>
          </p:nvPr>
        </p:nvSpPr>
        <p:spPr>
          <a:xfrm>
            <a:off x="1289304" y="4581144"/>
            <a:ext cx="4526280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长期目标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>
            <p:custDataLst>
              <p:tags r:id="rId17"/>
            </p:custDataLst>
          </p:nvPr>
        </p:nvSpPr>
        <p:spPr>
          <a:xfrm>
            <a:off x="1289304" y="4946269"/>
            <a:ext cx="4526280" cy="1841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zh-CN" sz="1200" b="0">
                <a:solidFill>
                  <a:srgbClr val="D2E0F0"/>
                </a:solidFill>
                <a:latin typeface="微软雅黑" panose="020B0503020204020204" charset="-122"/>
              </a:rPr>
              <a:t>三</a:t>
            </a:r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年内全国布局100</a:t>
            </a:r>
            <a:r>
              <a:rPr lang="en-US" sz="1200" b="0">
                <a:solidFill>
                  <a:srgbClr val="D2E0F0"/>
                </a:solidFill>
                <a:latin typeface="微软雅黑" panose="020B0503020204020204" charset="-122"/>
              </a:rPr>
              <a:t>-150</a:t>
            </a:r>
            <a:r>
              <a:rPr sz="1200" b="0">
                <a:solidFill>
                  <a:srgbClr val="D2E0F0"/>
                </a:solidFill>
                <a:latin typeface="微软雅黑" panose="020B0503020204020204" charset="-122"/>
              </a:rPr>
              <a:t>家，海外市场10家</a:t>
            </a:r>
            <a:endParaRPr sz="12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pic>
        <p:nvPicPr>
          <p:cNvPr id="32" name="Picture 31" descr="center_visual.png"/>
          <p:cNvPicPr>
            <a:picLocks noChangeAspect="1"/>
          </p:cNvPicPr>
          <p:nvPr/>
        </p:nvPicPr>
        <p:blipFill>
          <a:blip r:embed="rId18"/>
          <a:srcRect l="1742" t="4673"/>
          <a:stretch>
            <a:fillRect/>
          </a:stretch>
        </p:blipFill>
        <p:spPr>
          <a:xfrm>
            <a:off x="6491605" y="1325880"/>
            <a:ext cx="5121275" cy="4663440"/>
          </a:xfrm>
          <a:prstGeom prst="round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502920" y="5961888"/>
            <a:ext cx="5669280" cy="45720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2920" y="6080760"/>
            <a:ext cx="5669280" cy="1645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0">
                <a:solidFill>
                  <a:srgbClr val="F5F8FF"/>
                </a:solidFill>
                <a:latin typeface="微软雅黑" panose="020B0503020204020204" charset="-122"/>
              </a:rPr>
              <a:t>让更多人享受先进脑科学技术带来的健康福祉</a:t>
            </a:r>
            <a:endParaRPr sz="1500" b="0">
              <a:solidFill>
                <a:srgbClr val="F5F8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E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228600"/>
            <a:ext cx="1600200" cy="5669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1168" y="859536"/>
            <a:ext cx="1508760" cy="0"/>
          </a:xfrm>
          <a:prstGeom prst="line">
            <a:avLst/>
          </a:prstGeom>
          <a:noFill/>
          <a:ln w="13970">
            <a:solidFill>
              <a:srgbClr val="2EA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0195560" y="859536"/>
            <a:ext cx="1508760" cy="0"/>
          </a:xfrm>
          <a:prstGeom prst="line">
            <a:avLst/>
          </a:prstGeom>
          <a:noFill/>
          <a:ln w="13970">
            <a:solidFill>
              <a:srgbClr val="2EAF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611880" y="310896"/>
            <a:ext cx="77724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8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07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4462272" y="329184"/>
            <a:ext cx="164592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rgbClr val="F7FA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|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4681728" y="292608"/>
            <a:ext cx="3840480" cy="4754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7FA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战略规划与全国布局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4526280" y="960120"/>
            <a:ext cx="4069080" cy="0"/>
          </a:xfrm>
          <a:prstGeom prst="line">
            <a:avLst/>
          </a:prstGeom>
          <a:noFill/>
          <a:ln w="15240">
            <a:solidFill>
              <a:srgbClr val="2EAFF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30352" y="1389888"/>
            <a:ext cx="3794760" cy="960120"/>
          </a:xfrm>
          <a:prstGeom prst="roundRect">
            <a:avLst>
              <a:gd name="adj" fmla="val 11429"/>
            </a:avLst>
          </a:prstGeom>
          <a:solidFill>
            <a:srgbClr val="061F52">
              <a:alpha val="92000"/>
            </a:srgbClr>
          </a:solidFill>
          <a:ln w="13970">
            <a:solidFill>
              <a:srgbClr val="2EAFF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86384" y="1591056"/>
            <a:ext cx="566928" cy="566928"/>
          </a:xfrm>
          <a:prstGeom prst="ellipse">
            <a:avLst/>
          </a:prstGeom>
          <a:solidFill>
            <a:srgbClr val="021840">
              <a:alpha val="82000"/>
            </a:srgbClr>
          </a:solidFill>
          <a:ln w="13970">
            <a:solidFill>
              <a:srgbClr val="78E6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86130" y="1745615"/>
            <a:ext cx="567055" cy="2546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◎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508760" y="1645920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2026 目标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1508760" y="2011680"/>
            <a:ext cx="25146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7FA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完成10家中心布局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30352" y="2633472"/>
            <a:ext cx="3794760" cy="960120"/>
          </a:xfrm>
          <a:prstGeom prst="roundRect">
            <a:avLst>
              <a:gd name="adj" fmla="val 11429"/>
            </a:avLst>
          </a:prstGeom>
          <a:solidFill>
            <a:srgbClr val="061F52">
              <a:alpha val="92000"/>
            </a:srgbClr>
          </a:solidFill>
          <a:ln w="13970">
            <a:solidFill>
              <a:srgbClr val="2EAFF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86384" y="2834640"/>
            <a:ext cx="566928" cy="566928"/>
          </a:xfrm>
          <a:prstGeom prst="ellipse">
            <a:avLst/>
          </a:prstGeom>
          <a:solidFill>
            <a:srgbClr val="021840">
              <a:alpha val="82000"/>
            </a:srgbClr>
          </a:solidFill>
          <a:ln w="13970">
            <a:solidFill>
              <a:srgbClr val="78E6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2635" y="2982595"/>
            <a:ext cx="590550" cy="2616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↗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508760" y="288950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三年目标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508760" y="3255264"/>
            <a:ext cx="25146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7FA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实现100-150家实体门店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530352" y="3877056"/>
            <a:ext cx="3794760" cy="960120"/>
          </a:xfrm>
          <a:prstGeom prst="roundRect">
            <a:avLst>
              <a:gd name="adj" fmla="val 11429"/>
            </a:avLst>
          </a:prstGeom>
          <a:solidFill>
            <a:srgbClr val="061F52">
              <a:alpha val="92000"/>
            </a:srgbClr>
          </a:solidFill>
          <a:ln w="13970">
            <a:solidFill>
              <a:srgbClr val="2EAFFF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078224"/>
            <a:ext cx="566928" cy="566928"/>
          </a:xfrm>
          <a:prstGeom prst="ellipse">
            <a:avLst/>
          </a:prstGeom>
          <a:solidFill>
            <a:srgbClr val="021840">
              <a:alpha val="82000"/>
            </a:srgbClr>
          </a:solidFill>
          <a:ln w="13970">
            <a:solidFill>
              <a:srgbClr val="78E6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63905" y="4187825"/>
            <a:ext cx="644525" cy="3308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⊙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508760" y="4133088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中长期规划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1508760" y="4498848"/>
            <a:ext cx="25146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7FA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全国100家 + 海外10家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4370705" y="1104265"/>
            <a:ext cx="7279005" cy="4546600"/>
          </a:xfrm>
          <a:prstGeom prst="roundRect">
            <a:avLst>
              <a:gd name="adj" fmla="val 1613"/>
            </a:avLst>
          </a:prstGeom>
          <a:solidFill>
            <a:srgbClr val="021840">
              <a:alpha val="0"/>
            </a:srgbClr>
          </a:solidFill>
          <a:ln w="8890">
            <a:solidFill>
              <a:srgbClr val="2EAFFF">
                <a:alpha val="55000"/>
              </a:srgbClr>
            </a:solidFill>
            <a:prstDash val="solid"/>
          </a:ln>
        </p:spPr>
      </p:sp>
      <p:pic>
        <p:nvPicPr>
          <p:cNvPr id="25" name="Image 1" descr="/mnt/data/slide06_map_all_capitals_crop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32" y="1207008"/>
            <a:ext cx="7187184" cy="4315968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8458200" y="932688"/>
            <a:ext cx="2971800" cy="274320"/>
          </a:xfrm>
          <a:prstGeom prst="roundRect">
            <a:avLst>
              <a:gd name="adj" fmla="val 26667"/>
            </a:avLst>
          </a:prstGeom>
          <a:solidFill>
            <a:srgbClr val="061F52">
              <a:alpha val="88000"/>
            </a:srgbClr>
          </a:solidFill>
          <a:ln w="10160">
            <a:solidFill>
              <a:srgbClr val="2EAFFF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8540496" y="987552"/>
            <a:ext cx="2788920" cy="1188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北京总部统筹｜武汉旗舰示范｜全国省会覆盖</a:t>
            </a:r>
            <a:endParaRPr lang="en-US" sz="980" dirty="0"/>
          </a:p>
        </p:txBody>
      </p:sp>
      <p:sp>
        <p:nvSpPr>
          <p:cNvPr id="28" name="Shape 24"/>
          <p:cNvSpPr/>
          <p:nvPr/>
        </p:nvSpPr>
        <p:spPr>
          <a:xfrm>
            <a:off x="1143000" y="5925312"/>
            <a:ext cx="2084832" cy="603504"/>
          </a:xfrm>
          <a:prstGeom prst="roundRect">
            <a:avLst>
              <a:gd name="adj" fmla="val 12121"/>
            </a:avLst>
          </a:prstGeom>
          <a:solidFill>
            <a:srgbClr val="061F52">
              <a:alpha val="95000"/>
            </a:srgbClr>
          </a:solidFill>
          <a:ln w="12700">
            <a:solidFill>
              <a:srgbClr val="2EAFFF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1399032" y="6108192"/>
            <a:ext cx="4572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01</a:t>
            </a:r>
            <a:endParaRPr lang="en-US" sz="2200" dirty="0"/>
          </a:p>
        </p:txBody>
      </p:sp>
      <p:sp>
        <p:nvSpPr>
          <p:cNvPr id="30" name="Text 26"/>
          <p:cNvSpPr/>
          <p:nvPr/>
        </p:nvSpPr>
        <p:spPr>
          <a:xfrm>
            <a:off x="1929384" y="6108192"/>
            <a:ext cx="10515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试点落地</a:t>
            </a:r>
            <a:endParaRPr lang="en-US" sz="1700" dirty="0"/>
          </a:p>
        </p:txBody>
      </p:sp>
      <p:sp>
        <p:nvSpPr>
          <p:cNvPr id="31" name="Shape 27"/>
          <p:cNvSpPr/>
          <p:nvPr/>
        </p:nvSpPr>
        <p:spPr>
          <a:xfrm>
            <a:off x="3630168" y="5925312"/>
            <a:ext cx="2084832" cy="603504"/>
          </a:xfrm>
          <a:prstGeom prst="roundRect">
            <a:avLst>
              <a:gd name="adj" fmla="val 12121"/>
            </a:avLst>
          </a:prstGeom>
          <a:solidFill>
            <a:srgbClr val="061F52">
              <a:alpha val="95000"/>
            </a:srgbClr>
          </a:solidFill>
          <a:ln w="12700">
            <a:solidFill>
              <a:srgbClr val="2EAFFF"/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3886200" y="6108192"/>
            <a:ext cx="4572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02</a:t>
            </a:r>
            <a:endParaRPr lang="en-US" sz="2200" dirty="0"/>
          </a:p>
        </p:txBody>
      </p:sp>
      <p:sp>
        <p:nvSpPr>
          <p:cNvPr id="33" name="Text 29"/>
          <p:cNvSpPr/>
          <p:nvPr/>
        </p:nvSpPr>
        <p:spPr>
          <a:xfrm>
            <a:off x="4416552" y="6108192"/>
            <a:ext cx="10515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标准复制</a:t>
            </a:r>
            <a:endParaRPr lang="en-US" sz="1700" dirty="0"/>
          </a:p>
        </p:txBody>
      </p:sp>
      <p:sp>
        <p:nvSpPr>
          <p:cNvPr id="34" name="Shape 30"/>
          <p:cNvSpPr/>
          <p:nvPr/>
        </p:nvSpPr>
        <p:spPr>
          <a:xfrm>
            <a:off x="6117336" y="5925312"/>
            <a:ext cx="2084832" cy="603504"/>
          </a:xfrm>
          <a:prstGeom prst="roundRect">
            <a:avLst>
              <a:gd name="adj" fmla="val 12121"/>
            </a:avLst>
          </a:prstGeom>
          <a:solidFill>
            <a:srgbClr val="061F52">
              <a:alpha val="95000"/>
            </a:srgbClr>
          </a:solidFill>
          <a:ln w="12700">
            <a:solidFill>
              <a:srgbClr val="2EAFFF"/>
            </a:solidFill>
            <a:prstDash val="solid"/>
          </a:ln>
        </p:spPr>
      </p:sp>
      <p:sp>
        <p:nvSpPr>
          <p:cNvPr id="35" name="Text 31"/>
          <p:cNvSpPr/>
          <p:nvPr/>
        </p:nvSpPr>
        <p:spPr>
          <a:xfrm>
            <a:off x="6373368" y="6108192"/>
            <a:ext cx="4572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03</a:t>
            </a:r>
            <a:endParaRPr lang="en-US" sz="2200" dirty="0"/>
          </a:p>
        </p:txBody>
      </p:sp>
      <p:sp>
        <p:nvSpPr>
          <p:cNvPr id="36" name="Text 32"/>
          <p:cNvSpPr/>
          <p:nvPr/>
        </p:nvSpPr>
        <p:spPr>
          <a:xfrm>
            <a:off x="6903720" y="6108192"/>
            <a:ext cx="10515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区域联动</a:t>
            </a:r>
            <a:endParaRPr lang="en-US" sz="1700" dirty="0"/>
          </a:p>
        </p:txBody>
      </p:sp>
      <p:sp>
        <p:nvSpPr>
          <p:cNvPr id="37" name="Shape 33"/>
          <p:cNvSpPr/>
          <p:nvPr/>
        </p:nvSpPr>
        <p:spPr>
          <a:xfrm>
            <a:off x="8604504" y="5925312"/>
            <a:ext cx="2084832" cy="603504"/>
          </a:xfrm>
          <a:prstGeom prst="roundRect">
            <a:avLst>
              <a:gd name="adj" fmla="val 12121"/>
            </a:avLst>
          </a:prstGeom>
          <a:solidFill>
            <a:srgbClr val="061F52">
              <a:alpha val="95000"/>
            </a:srgbClr>
          </a:solidFill>
          <a:ln w="12700">
            <a:solidFill>
              <a:srgbClr val="2EAFFF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860536" y="6108192"/>
            <a:ext cx="4572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8E6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04</a:t>
            </a:r>
            <a:endParaRPr lang="en-US" sz="2200" dirty="0"/>
          </a:p>
        </p:txBody>
      </p:sp>
      <p:sp>
        <p:nvSpPr>
          <p:cNvPr id="39" name="Text 35"/>
          <p:cNvSpPr/>
          <p:nvPr/>
        </p:nvSpPr>
        <p:spPr>
          <a:xfrm>
            <a:off x="9390888" y="6108192"/>
            <a:ext cx="10515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78E6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全国扩张</a:t>
            </a:r>
            <a:endParaRPr lang="en-US" sz="1700" dirty="0"/>
          </a:p>
        </p:txBody>
      </p:sp>
      <p:sp>
        <p:nvSpPr>
          <p:cNvPr id="40" name="Text 36"/>
          <p:cNvSpPr/>
          <p:nvPr/>
        </p:nvSpPr>
        <p:spPr>
          <a:xfrm>
            <a:off x="4434840" y="5671185"/>
            <a:ext cx="6400800" cy="25273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C9DDF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以北京总部统筹资源，以武汉旗舰形成示范样板，逐步复制至全国省会及重点城市。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8"/>
          <p:cNvSpPr/>
          <p:nvPr/>
        </p:nvSpPr>
        <p:spPr>
          <a:xfrm>
            <a:off x="1828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241280" y="859536"/>
            <a:ext cx="1508760" cy="13716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37744"/>
            <a:ext cx="1533861" cy="5303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37560" y="222695"/>
            <a:ext cx="960120" cy="6153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4000" b="1">
                <a:solidFill>
                  <a:srgbClr val="7EE6FF"/>
                </a:solidFill>
                <a:latin typeface="Arial" panose="020B0604020202020204"/>
              </a:rPr>
              <a:t>0</a:t>
            </a:r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8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4840" y="283464"/>
            <a:ext cx="146304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6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63440" y="283464"/>
            <a:ext cx="621792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400" b="1">
                <a:solidFill>
                  <a:srgbClr val="F5F8FF"/>
                </a:solidFill>
                <a:latin typeface="微软雅黑" panose="020B0503020204020204" charset="-122"/>
              </a:rPr>
              <a:t>三项核心技术总览</a:t>
            </a:r>
            <a:endParaRPr sz="34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969264"/>
            <a:ext cx="3749039" cy="14630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85800" y="1417320"/>
            <a:ext cx="3337560" cy="297180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1920240"/>
            <a:ext cx="297180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100" b="1">
                <a:solidFill>
                  <a:srgbClr val="7EE6FF"/>
                </a:solidFill>
                <a:latin typeface="微软雅黑" panose="020B0503020204020204" charset="-122"/>
              </a:rPr>
              <a:t>pBFS个体脑功能剖分</a:t>
            </a:r>
            <a:endParaRPr sz="21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0120" y="2647315"/>
            <a:ext cx="2743200" cy="129921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个体化脑功能分区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精准识别异常功能区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500" b="1">
                <a:solidFill>
                  <a:srgbClr val="005DD2"/>
                </a:solidFill>
                <a:latin typeface="微软雅黑" panose="020B0503020204020204" charset="-122"/>
                <a:sym typeface="+mn-ea"/>
              </a:rPr>
              <a:t>功能核磁 + 个体脑功能剖分 + 配套设备干预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72000" y="1417320"/>
            <a:ext cx="3337560" cy="297180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63440" y="2010410"/>
            <a:ext cx="3260090" cy="3225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100" b="1">
                <a:solidFill>
                  <a:srgbClr val="7EE6FF"/>
                </a:solidFill>
                <a:latin typeface="微软雅黑" panose="020B0503020204020204" charset="-122"/>
              </a:rPr>
              <a:t>Nura Surgical脑网络分析</a:t>
            </a:r>
            <a:endParaRPr sz="21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46320" y="2647315"/>
            <a:ext cx="2743200" cy="130683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脑网络连接分析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异常环路识别与评估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500" b="1">
                <a:solidFill>
                  <a:srgbClr val="005DD2"/>
                </a:solidFill>
                <a:latin typeface="微软雅黑" panose="020B0503020204020204" charset="-122"/>
                <a:sym typeface="+mn-ea"/>
              </a:rPr>
              <a:t>结构MRI + DTI + ROIs输出</a:t>
            </a:r>
            <a:endParaRPr lang="en-US" sz="1500" dirty="0"/>
          </a:p>
          <a:p>
            <a:pPr algn="ctr"/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458200" y="1417320"/>
            <a:ext cx="3337560" cy="297180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41080" y="1920240"/>
            <a:ext cx="297180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100" b="1">
                <a:solidFill>
                  <a:srgbClr val="7EE6FF"/>
                </a:solidFill>
                <a:latin typeface="微软雅黑" panose="020B0503020204020204" charset="-122"/>
              </a:rPr>
              <a:t>NeuStim无创深脑调控</a:t>
            </a:r>
            <a:endParaRPr sz="21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732520" y="2647315"/>
            <a:ext cx="2743200" cy="130683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精准神经调控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500" b="0">
                <a:solidFill>
                  <a:srgbClr val="D2E0F0"/>
                </a:solidFill>
                <a:latin typeface="微软雅黑" panose="020B0503020204020204" charset="-122"/>
              </a:rPr>
              <a:t>非侵入式干预</a:t>
            </a:r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  <a:p>
            <a:pPr algn="ctr"/>
            <a:r>
              <a:rPr sz="1500" b="1">
                <a:solidFill>
                  <a:srgbClr val="005DD2"/>
                </a:solidFill>
                <a:latin typeface="微软雅黑" panose="020B0503020204020204" charset="-122"/>
                <a:sym typeface="+mn-ea"/>
              </a:rPr>
              <a:t>独立无创深脑调控设备路线</a:t>
            </a:r>
            <a:endParaRPr lang="en-US" sz="1500" dirty="0"/>
          </a:p>
          <a:p>
            <a:pPr algn="ctr"/>
            <a:endParaRPr sz="1500" b="0">
              <a:solidFill>
                <a:srgbClr val="D2E0F0"/>
              </a:solidFill>
              <a:latin typeface="微软雅黑" panose="020B0503020204020204" charset="-122"/>
            </a:endParaRPr>
          </a:p>
        </p:txBody>
      </p:sp>
      <p:sp>
        <p:nvSpPr>
          <p:cNvPr id="26" name="Rounded Rectangle 25"/>
          <p:cNvSpPr/>
          <p:nvPr>
            <p:custDataLst>
              <p:tags r:id="rId2"/>
            </p:custDataLst>
          </p:nvPr>
        </p:nvSpPr>
        <p:spPr>
          <a:xfrm>
            <a:off x="777240" y="5669280"/>
            <a:ext cx="2331720" cy="5943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>
            <p:custDataLst>
              <p:tags r:id="rId3"/>
            </p:custDataLst>
          </p:nvPr>
        </p:nvSpPr>
        <p:spPr>
          <a:xfrm>
            <a:off x="914400" y="5806440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01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28" name="TextBox 27"/>
          <p:cNvSpPr txBox="1"/>
          <p:nvPr>
            <p:custDataLst>
              <p:tags r:id="rId4"/>
            </p:custDataLst>
          </p:nvPr>
        </p:nvSpPr>
        <p:spPr>
          <a:xfrm>
            <a:off x="1563624" y="5824728"/>
            <a:ext cx="1417319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精准评估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29" name="Rounded Rectangle 28"/>
          <p:cNvSpPr/>
          <p:nvPr>
            <p:custDataLst>
              <p:tags r:id="rId5"/>
            </p:custDataLst>
          </p:nvPr>
        </p:nvSpPr>
        <p:spPr>
          <a:xfrm>
            <a:off x="3657600" y="5669280"/>
            <a:ext cx="2331720" cy="5943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>
            <p:custDataLst>
              <p:tags r:id="rId6"/>
            </p:custDataLst>
          </p:nvPr>
        </p:nvSpPr>
        <p:spPr>
          <a:xfrm>
            <a:off x="3794760" y="5806440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02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1" name="TextBox 30"/>
          <p:cNvSpPr txBox="1"/>
          <p:nvPr>
            <p:custDataLst>
              <p:tags r:id="rId7"/>
            </p:custDataLst>
          </p:nvPr>
        </p:nvSpPr>
        <p:spPr>
          <a:xfrm>
            <a:off x="4443984" y="5824728"/>
            <a:ext cx="1417319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靶点识别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2" name="Rounded Rectangle 31"/>
          <p:cNvSpPr/>
          <p:nvPr>
            <p:custDataLst>
              <p:tags r:id="rId8"/>
            </p:custDataLst>
          </p:nvPr>
        </p:nvSpPr>
        <p:spPr>
          <a:xfrm>
            <a:off x="6537959" y="5669280"/>
            <a:ext cx="2331720" cy="5943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>
            <p:custDataLst>
              <p:tags r:id="rId9"/>
            </p:custDataLst>
          </p:nvPr>
        </p:nvSpPr>
        <p:spPr>
          <a:xfrm>
            <a:off x="6675120" y="5806440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03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4" name="TextBox 33"/>
          <p:cNvSpPr txBox="1"/>
          <p:nvPr>
            <p:custDataLst>
              <p:tags r:id="rId10"/>
            </p:custDataLst>
          </p:nvPr>
        </p:nvSpPr>
        <p:spPr>
          <a:xfrm>
            <a:off x="7324344" y="5824728"/>
            <a:ext cx="1417319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干预调控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5" name="Rounded Rectangle 34"/>
          <p:cNvSpPr/>
          <p:nvPr>
            <p:custDataLst>
              <p:tags r:id="rId11"/>
            </p:custDataLst>
          </p:nvPr>
        </p:nvSpPr>
        <p:spPr>
          <a:xfrm>
            <a:off x="9418319" y="5669280"/>
            <a:ext cx="2331720" cy="594360"/>
          </a:xfrm>
          <a:prstGeom prst="roundRect">
            <a:avLst/>
          </a:prstGeom>
          <a:solidFill>
            <a:srgbClr val="071F52"/>
          </a:solidFill>
          <a:ln w="13335">
            <a:solidFill>
              <a:srgbClr val="3AA8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>
            <p:custDataLst>
              <p:tags r:id="rId12"/>
            </p:custDataLst>
          </p:nvPr>
        </p:nvSpPr>
        <p:spPr>
          <a:xfrm>
            <a:off x="9555480" y="5806440"/>
            <a:ext cx="50292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200" b="1">
                <a:solidFill>
                  <a:srgbClr val="7EE6FF"/>
                </a:solidFill>
                <a:latin typeface="Arial" panose="020B0604020202020204"/>
              </a:rPr>
              <a:t>04</a:t>
            </a:r>
            <a:endParaRPr sz="22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7" name="TextBox 36"/>
          <p:cNvSpPr txBox="1"/>
          <p:nvPr>
            <p:custDataLst>
              <p:tags r:id="rId13"/>
            </p:custDataLst>
          </p:nvPr>
        </p:nvSpPr>
        <p:spPr>
          <a:xfrm>
            <a:off x="10204703" y="5824728"/>
            <a:ext cx="1417319" cy="3017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>
                <a:solidFill>
                  <a:srgbClr val="7EE6FF"/>
                </a:solidFill>
                <a:latin typeface="微软雅黑" panose="020B0503020204020204" charset="-122"/>
              </a:rPr>
              <a:t>疗效验证</a:t>
            </a:r>
            <a:endParaRPr sz="180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E2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y_logo_cro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32" y="201168"/>
            <a:ext cx="1627632" cy="5627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4592" y="841248"/>
            <a:ext cx="1508760" cy="10972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195560" y="841248"/>
            <a:ext cx="1508760" cy="10972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663440" y="839343"/>
            <a:ext cx="3749039" cy="16459"/>
          </a:xfrm>
          <a:prstGeom prst="rect">
            <a:avLst/>
          </a:prstGeom>
          <a:solidFill>
            <a:srgbClr val="3AA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67385" y="5394960"/>
            <a:ext cx="511810" cy="23558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1700" b="1">
                <a:solidFill>
                  <a:srgbClr val="7EE6FF"/>
                </a:solidFill>
                <a:latin typeface="Arial" panose="020B0604020202020204"/>
              </a:rPr>
              <a:t>1</a:t>
            </a:r>
            <a:endParaRPr sz="17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07592" y="5184648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50" b="1">
                <a:solidFill>
                  <a:srgbClr val="7EE6FF"/>
                </a:solidFill>
                <a:latin typeface="微软雅黑" panose="020B0503020204020204" charset="-122"/>
              </a:rPr>
              <a:t>个体化分区</a:t>
            </a:r>
            <a:endParaRPr sz="1450" b="1">
              <a:solidFill>
                <a:srgbClr val="7EE6FF"/>
              </a:solidFill>
              <a:latin typeface="微软雅黑" panose="020B050302020402020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07592" y="5474780"/>
            <a:ext cx="1444752" cy="26098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850" b="0">
                <a:solidFill>
                  <a:srgbClr val="CDE1F5"/>
                </a:solidFill>
                <a:latin typeface="微软雅黑" panose="020B0503020204020204" charset="-122"/>
              </a:rPr>
              <a:t>基于个体脑影像特征实现精细化分区</a:t>
            </a:r>
            <a:endParaRPr sz="850" b="0">
              <a:solidFill>
                <a:srgbClr val="CDE1F5"/>
              </a:solidFill>
              <a:latin typeface="微软雅黑" panose="020B050302020402020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29000" y="5394960"/>
            <a:ext cx="511810" cy="22415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1700" b="1">
                <a:solidFill>
                  <a:srgbClr val="7EE6FF"/>
                </a:solidFill>
                <a:latin typeface="Arial" panose="020B0604020202020204"/>
              </a:rPr>
              <a:t>2</a:t>
            </a:r>
            <a:endParaRPr sz="17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53028" y="246888"/>
            <a:ext cx="480060" cy="52260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3400" b="1">
                <a:solidFill>
                  <a:srgbClr val="7EE6FF"/>
                </a:solidFill>
                <a:latin typeface="Arial" panose="020B0604020202020204"/>
              </a:rPr>
              <a:t>0</a:t>
            </a:r>
            <a:r>
              <a:rPr lang="en-US" sz="3400" b="1">
                <a:solidFill>
                  <a:srgbClr val="7EE6FF"/>
                </a:solidFill>
                <a:latin typeface="Arial" panose="020B0604020202020204"/>
              </a:rPr>
              <a:t>9</a:t>
            </a:r>
            <a:endParaRPr lang="en-US" sz="34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24528" y="246888"/>
            <a:ext cx="146304" cy="38404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2200" b="0">
                <a:solidFill>
                  <a:srgbClr val="F5F8FF"/>
                </a:solidFill>
                <a:latin typeface="Arial" panose="020B0604020202020204"/>
              </a:rPr>
              <a:t>|</a:t>
            </a:r>
            <a:endParaRPr sz="2200" b="0">
              <a:solidFill>
                <a:srgbClr val="F5F8FF"/>
              </a:solidFill>
              <a:latin typeface="Arial" panose="020B0604020202020204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498848" y="228600"/>
            <a:ext cx="5999480" cy="43053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800" b="1">
                <a:solidFill>
                  <a:srgbClr val="F5F8FF"/>
                </a:solidFill>
                <a:latin typeface="微软雅黑" panose="020B0503020204020204" charset="-122"/>
              </a:rPr>
              <a:t>核心技术一</a:t>
            </a:r>
            <a:r>
              <a:rPr lang="en-US" sz="2800" b="1">
                <a:solidFill>
                  <a:srgbClr val="F5F8FF"/>
                </a:solidFill>
                <a:latin typeface="微软雅黑" panose="020B0503020204020204" charset="-122"/>
              </a:rPr>
              <a:t> </a:t>
            </a:r>
            <a:r>
              <a:rPr sz="2800" b="1">
                <a:solidFill>
                  <a:srgbClr val="F5F8FF"/>
                </a:solidFill>
                <a:latin typeface="微软雅黑" panose="020B0503020204020204" charset="-122"/>
              </a:rPr>
              <a:t>pBFS个体脑功能剖分</a:t>
            </a:r>
            <a:r>
              <a:rPr lang="zh-CN" sz="2800" b="1">
                <a:solidFill>
                  <a:srgbClr val="F5F8FF"/>
                </a:solidFill>
                <a:latin typeface="微软雅黑" panose="020B0503020204020204" charset="-122"/>
              </a:rPr>
              <a:t>技术</a:t>
            </a:r>
            <a:endParaRPr lang="zh-CN" sz="28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8"/>
          <p:cNvSpPr/>
          <p:nvPr/>
        </p:nvSpPr>
        <p:spPr>
          <a:xfrm>
            <a:off x="384048" y="1353312"/>
            <a:ext cx="4160520" cy="1481328"/>
          </a:xfrm>
          <a:prstGeom prst="roundRect">
            <a:avLst/>
          </a:prstGeom>
          <a:solidFill>
            <a:srgbClr val="0A2A68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6" name="Rounded Rectangle 9"/>
          <p:cNvSpPr/>
          <p:nvPr/>
        </p:nvSpPr>
        <p:spPr>
          <a:xfrm>
            <a:off x="546100" y="1432560"/>
            <a:ext cx="1653540" cy="259080"/>
          </a:xfrm>
          <a:prstGeom prst="roundRect">
            <a:avLst/>
          </a:prstGeom>
          <a:solidFill>
            <a:srgbClr val="124691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p>
            <a:pPr algn="ctr"/>
            <a:r>
              <a:rPr sz="1500" b="1">
                <a:solidFill>
                  <a:srgbClr val="78E6FF"/>
                </a:solidFill>
                <a:latin typeface="微软雅黑" panose="020B0503020204020204" charset="-122"/>
              </a:rPr>
              <a:t>技术原理</a:t>
            </a:r>
            <a:endParaRPr sz="1500" b="1">
              <a:solidFill>
                <a:srgbClr val="78E6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504825" y="1749425"/>
            <a:ext cx="3968750" cy="988695"/>
          </a:xfrm>
          <a:prstGeom prst="rect">
            <a:avLst/>
          </a:prstGeom>
          <a:noFill/>
        </p:spPr>
        <p:txBody>
          <a:bodyPr wrap="square" anchor="t">
            <a:spAutoFit/>
          </a:bodyPr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基于个体 MRI 与功能影像数据，构建脑功能连接图谱，对脑区进行精细化功能剖分。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通过症状相关异常网络和关键脑区识别，形成个体化靶点分析结果。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将分析结果与神经调控方案结合，支持精准干预与疗效复评。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4" name="Rounded Rectangle 11"/>
          <p:cNvSpPr/>
          <p:nvPr/>
        </p:nvSpPr>
        <p:spPr>
          <a:xfrm>
            <a:off x="384048" y="2953512"/>
            <a:ext cx="4160520" cy="1572768"/>
          </a:xfrm>
          <a:prstGeom prst="roundRect">
            <a:avLst/>
          </a:prstGeom>
          <a:solidFill>
            <a:srgbClr val="0A2A68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55" name="Rounded Rectangle 12"/>
          <p:cNvSpPr/>
          <p:nvPr/>
        </p:nvSpPr>
        <p:spPr>
          <a:xfrm>
            <a:off x="546100" y="3032760"/>
            <a:ext cx="1694180" cy="259080"/>
          </a:xfrm>
          <a:prstGeom prst="roundRect">
            <a:avLst/>
          </a:prstGeom>
          <a:solidFill>
            <a:srgbClr val="124691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p>
            <a:pPr algn="ctr"/>
            <a:r>
              <a:rPr sz="1500" b="1">
                <a:solidFill>
                  <a:srgbClr val="78E6FF"/>
                </a:solidFill>
                <a:latin typeface="微软雅黑" panose="020B0503020204020204" charset="-122"/>
              </a:rPr>
              <a:t>系统组成</a:t>
            </a:r>
            <a:endParaRPr sz="1500" b="1">
              <a:solidFill>
                <a:srgbClr val="78E6FF"/>
              </a:solidFill>
              <a:latin typeface="微软雅黑" panose="020B0503020204020204" charset="-122"/>
            </a:endParaRPr>
          </a:p>
        </p:txBody>
      </p:sp>
      <p:sp>
        <p:nvSpPr>
          <p:cNvPr id="56" name="TextBox 13"/>
          <p:cNvSpPr txBox="1"/>
          <p:nvPr/>
        </p:nvSpPr>
        <p:spPr>
          <a:xfrm>
            <a:off x="582295" y="3452495"/>
            <a:ext cx="3818255" cy="1019810"/>
          </a:xfrm>
          <a:prstGeom prst="rect">
            <a:avLst/>
          </a:prstGeom>
          <a:noFill/>
        </p:spPr>
        <p:txBody>
          <a:bodyPr wrap="square" anchor="t">
            <a:noAutofit/>
          </a:bodyPr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影像采集：完成结构像与功能像数据获取。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功能分析：开展脑功能剖分、网络识别与结果输出。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靶点规划：结合临床表现形成干预靶点建议。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干预支持：衔接治疗执行、随访与复评优化。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7" name="Rounded Rectangle 14"/>
          <p:cNvSpPr/>
          <p:nvPr/>
        </p:nvSpPr>
        <p:spPr>
          <a:xfrm>
            <a:off x="384048" y="4645152"/>
            <a:ext cx="4160520" cy="1115568"/>
          </a:xfrm>
          <a:prstGeom prst="roundRect">
            <a:avLst/>
          </a:prstGeom>
          <a:solidFill>
            <a:srgbClr val="0A2A68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58" name="Rounded Rectangle 15"/>
          <p:cNvSpPr/>
          <p:nvPr/>
        </p:nvSpPr>
        <p:spPr>
          <a:xfrm>
            <a:off x="546100" y="4724400"/>
            <a:ext cx="1722755" cy="259080"/>
          </a:xfrm>
          <a:prstGeom prst="roundRect">
            <a:avLst/>
          </a:prstGeom>
          <a:solidFill>
            <a:srgbClr val="124691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p>
            <a:pPr algn="ctr"/>
            <a:r>
              <a:rPr sz="1500" b="1">
                <a:solidFill>
                  <a:srgbClr val="78E6FF"/>
                </a:solidFill>
                <a:latin typeface="微软雅黑" panose="020B0503020204020204" charset="-122"/>
              </a:rPr>
              <a:t>临床应用特点</a:t>
            </a:r>
            <a:endParaRPr sz="1500" b="1">
              <a:solidFill>
                <a:srgbClr val="78E6FF"/>
              </a:solidFill>
              <a:latin typeface="微软雅黑" panose="020B0503020204020204" charset="-122"/>
            </a:endParaRPr>
          </a:p>
        </p:txBody>
      </p:sp>
      <p:sp>
        <p:nvSpPr>
          <p:cNvPr id="59" name="TextBox 16"/>
          <p:cNvSpPr txBox="1"/>
          <p:nvPr/>
        </p:nvSpPr>
        <p:spPr>
          <a:xfrm>
            <a:off x="582048" y="5041152"/>
            <a:ext cx="3818520" cy="665568"/>
          </a:xfrm>
          <a:prstGeom prst="rect">
            <a:avLst/>
          </a:prstGeom>
          <a:noFill/>
        </p:spPr>
        <p:txBody>
          <a:bodyPr wrap="square" anchor="t">
            <a:spAutoFit/>
          </a:bodyPr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突出个体差异，提升评估针对性。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靶点明确，有助于形成更清晰的调控方向。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100">
                <a:solidFill>
                  <a:srgbClr val="FFFFFF"/>
                </a:solidFill>
                <a:latin typeface="微软雅黑" panose="020B0503020204020204" charset="-122"/>
              </a:rPr>
              <a:t>• 适合多类脑功能障碍的评估与支持。</a:t>
            </a:r>
            <a:endParaRPr sz="110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9" name="Rounded Rectangle 18"/>
          <p:cNvSpPr/>
          <p:nvPr/>
        </p:nvSpPr>
        <p:spPr>
          <a:xfrm>
            <a:off x="7013575" y="963930"/>
            <a:ext cx="2578735" cy="446405"/>
          </a:xfrm>
          <a:prstGeom prst="roundRect">
            <a:avLst/>
          </a:prstGeom>
          <a:solidFill>
            <a:srgbClr val="124691"/>
          </a:solidFill>
          <a:ln w="1270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p>
            <a:pPr algn="ctr"/>
            <a:r>
              <a:rPr sz="1160" b="1">
                <a:solidFill>
                  <a:srgbClr val="FF0000"/>
                </a:solidFill>
                <a:latin typeface="微软雅黑" panose="020B0503020204020204" charset="-122"/>
              </a:rPr>
              <a:t>213</a:t>
            </a:r>
            <a:r>
              <a:rPr sz="1160" b="1">
                <a:solidFill>
                  <a:srgbClr val="78E6FF"/>
                </a:solidFill>
                <a:latin typeface="微软雅黑" panose="020B0503020204020204" charset="-122"/>
              </a:rPr>
              <a:t>个脑功能分区分析示意</a:t>
            </a:r>
            <a:endParaRPr sz="1160" b="1">
              <a:solidFill>
                <a:srgbClr val="78E6FF"/>
              </a:solidFill>
              <a:latin typeface="微软雅黑" panose="020B0503020204020204" charset="-122"/>
            </a:endParaRPr>
          </a:p>
        </p:txBody>
      </p:sp>
      <p:sp>
        <p:nvSpPr>
          <p:cNvPr id="70" name="Rounded Rectangle 21"/>
          <p:cNvSpPr/>
          <p:nvPr/>
        </p:nvSpPr>
        <p:spPr>
          <a:xfrm>
            <a:off x="384048" y="5916168"/>
            <a:ext cx="11384280" cy="621792"/>
          </a:xfrm>
          <a:prstGeom prst="roundRect">
            <a:avLst/>
          </a:prstGeom>
          <a:solidFill>
            <a:srgbClr val="0A2A68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sp>
        <p:nvSpPr>
          <p:cNvPr id="71" name="TextBox 22"/>
          <p:cNvSpPr txBox="1"/>
          <p:nvPr/>
        </p:nvSpPr>
        <p:spPr>
          <a:xfrm>
            <a:off x="621665" y="5998210"/>
            <a:ext cx="960120" cy="229870"/>
          </a:xfrm>
          <a:prstGeom prst="rect">
            <a:avLst/>
          </a:prstGeom>
          <a:noFill/>
        </p:spPr>
        <p:txBody>
          <a:bodyPr wrap="square" anchor="ctr">
            <a:noAutofit/>
          </a:bodyPr>
          <a:p>
            <a:pPr algn="l"/>
            <a:r>
              <a:rPr sz="1250" b="1">
                <a:solidFill>
                  <a:srgbClr val="78E6FF"/>
                </a:solidFill>
                <a:latin typeface="微软雅黑" panose="020B0503020204020204" charset="-122"/>
              </a:rPr>
              <a:t>典型流程</a:t>
            </a:r>
            <a:endParaRPr sz="1250" b="1">
              <a:solidFill>
                <a:srgbClr val="78E6FF"/>
              </a:solidFill>
              <a:latin typeface="微软雅黑" panose="020B0503020204020204" charset="-122"/>
            </a:endParaRPr>
          </a:p>
        </p:txBody>
      </p:sp>
      <p:sp>
        <p:nvSpPr>
          <p:cNvPr id="72" name="TextBox 23"/>
          <p:cNvSpPr txBox="1"/>
          <p:nvPr/>
        </p:nvSpPr>
        <p:spPr>
          <a:xfrm>
            <a:off x="1645920" y="5962015"/>
            <a:ext cx="9418320" cy="266065"/>
          </a:xfrm>
          <a:prstGeom prst="rect">
            <a:avLst/>
          </a:prstGeom>
          <a:noFill/>
        </p:spPr>
        <p:txBody>
          <a:bodyPr wrap="square" anchor="ctr">
            <a:noAutofit/>
          </a:bodyPr>
          <a:p>
            <a:pPr algn="l"/>
            <a:r>
              <a:rPr lang="en-US" sz="1080" b="0">
                <a:solidFill>
                  <a:srgbClr val="FFFFFF"/>
                </a:solidFill>
                <a:latin typeface="微软雅黑" panose="020B0503020204020204" charset="-122"/>
              </a:rPr>
              <a:t>                                   </a:t>
            </a:r>
            <a:r>
              <a:rPr sz="1080" b="0">
                <a:solidFill>
                  <a:srgbClr val="FFFFFF"/>
                </a:solidFill>
                <a:latin typeface="微软雅黑" panose="020B0503020204020204" charset="-122"/>
              </a:rPr>
              <a:t>临床评估  →  MRI/功能影像采集  →  脑功能剖分分析  →  靶点规划  →  干预实施  →  疗效复评</a:t>
            </a:r>
            <a:endParaRPr sz="108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3" name="TextBox 24"/>
          <p:cNvSpPr txBox="1"/>
          <p:nvPr/>
        </p:nvSpPr>
        <p:spPr>
          <a:xfrm>
            <a:off x="3566160" y="6245352"/>
            <a:ext cx="5120640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p>
            <a:pPr algn="ctr"/>
            <a:r>
              <a:rPr sz="860" b="0">
                <a:solidFill>
                  <a:srgbClr val="BEDEF2"/>
                </a:solidFill>
                <a:latin typeface="微软雅黑" panose="020B0503020204020204" charset="-122"/>
              </a:rPr>
              <a:t>通过精细脑功能分析与标准化流程管理，提升脑功能评估与精准神经调控的科学性和规范性。</a:t>
            </a:r>
            <a:endParaRPr sz="860" b="0">
              <a:solidFill>
                <a:srgbClr val="BEDEF2"/>
              </a:solidFill>
              <a:latin typeface="微软雅黑" panose="020B0503020204020204" charset="-122"/>
            </a:endParaRPr>
          </a:p>
        </p:txBody>
      </p:sp>
      <p:sp>
        <p:nvSpPr>
          <p:cNvPr id="74" name="Rounded Rectangle 17"/>
          <p:cNvSpPr/>
          <p:nvPr/>
        </p:nvSpPr>
        <p:spPr>
          <a:xfrm>
            <a:off x="4828032" y="1353312"/>
            <a:ext cx="6931152" cy="4407408"/>
          </a:xfrm>
          <a:prstGeom prst="roundRect">
            <a:avLst/>
          </a:prstGeom>
          <a:solidFill>
            <a:srgbClr val="0A2A68"/>
          </a:solidFill>
          <a:ln w="13970">
            <a:solidFill>
              <a:srgbClr val="2EB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</a:p>
        </p:txBody>
      </p:sp>
      <p:pic>
        <p:nvPicPr>
          <p:cNvPr id="10" name="图片 9" descr="110eed2943685e1ede1561936916b0df"/>
          <p:cNvPicPr>
            <a:picLocks noChangeAspect="1"/>
          </p:cNvPicPr>
          <p:nvPr/>
        </p:nvPicPr>
        <p:blipFill>
          <a:blip r:embed="rId2"/>
          <a:srcRect t="4415" r="5297"/>
          <a:stretch>
            <a:fillRect/>
          </a:stretch>
        </p:blipFill>
        <p:spPr>
          <a:xfrm>
            <a:off x="4839970" y="1355090"/>
            <a:ext cx="6864350" cy="4400550"/>
          </a:xfrm>
          <a:prstGeom prst="round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pbfs_dark_gradient_bg_v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13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y_logo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" y="228600"/>
            <a:ext cx="1874519" cy="649224"/>
          </a:xfrm>
          <a:prstGeom prst="rect">
            <a:avLst/>
          </a:prstGeom>
        </p:spPr>
      </p:pic>
      <p:cxnSp>
        <p:nvCxnSpPr>
          <p:cNvPr id="5" name="Connector 4"/>
          <p:cNvCxnSpPr/>
          <p:nvPr/>
        </p:nvCxnSpPr>
        <p:spPr>
          <a:xfrm>
            <a:off x="201168" y="950976"/>
            <a:ext cx="1490472" cy="0"/>
          </a:xfrm>
          <a:prstGeom prst="line">
            <a:avLst/>
          </a:prstGeom>
          <a:ln w="15240">
            <a:solidFill>
              <a:srgbClr val="2AB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10222992" y="950976"/>
            <a:ext cx="1435608" cy="0"/>
          </a:xfrm>
          <a:prstGeom prst="line">
            <a:avLst/>
          </a:prstGeom>
          <a:ln w="15240">
            <a:solidFill>
              <a:srgbClr val="2AB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4160520" y="1060704"/>
            <a:ext cx="4023359" cy="0"/>
          </a:xfrm>
          <a:prstGeom prst="line">
            <a:avLst/>
          </a:prstGeom>
          <a:ln w="15240">
            <a:solidFill>
              <a:srgbClr val="2AB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411480" y="1371600"/>
            <a:ext cx="6035040" cy="3383280"/>
          </a:xfrm>
          <a:prstGeom prst="roundRect">
            <a:avLst/>
          </a:prstGeom>
          <a:solidFill>
            <a:srgbClr val="082762"/>
          </a:solidFill>
          <a:ln w="1397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58495" y="1572895"/>
            <a:ext cx="5513705" cy="384175"/>
          </a:xfrm>
          <a:prstGeom prst="roundRect">
            <a:avLst/>
          </a:prstGeom>
          <a:solidFill>
            <a:srgbClr val="093278"/>
          </a:solidFill>
          <a:ln w="1016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88465" y="1634173"/>
            <a:ext cx="3518535" cy="26289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20" b="1">
                <a:solidFill>
                  <a:srgbClr val="FF0000"/>
                </a:solidFill>
                <a:latin typeface="微软雅黑" panose="020B0503020204020204" charset="-122"/>
              </a:rPr>
              <a:t>379</a:t>
            </a:r>
            <a:r>
              <a:rPr sz="1120" b="1">
                <a:solidFill>
                  <a:srgbClr val="7DE8FF"/>
                </a:solidFill>
                <a:latin typeface="微软雅黑" panose="020B0503020204020204" charset="-122"/>
              </a:rPr>
              <a:t>个脑功能分区 / 脑网络图谱与异常连接分析示意</a:t>
            </a:r>
            <a:endParaRPr sz="112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pic>
        <p:nvPicPr>
          <p:cNvPr id="13" name="Picture 12" descr="nura_original_image.png"/>
          <p:cNvPicPr>
            <a:picLocks noChangeAspect="1"/>
          </p:cNvPicPr>
          <p:nvPr/>
        </p:nvPicPr>
        <p:blipFill>
          <a:blip r:embed="rId3"/>
          <a:srcRect l="1605" t="4167" r="2186" b="3302"/>
          <a:stretch>
            <a:fillRect/>
          </a:stretch>
        </p:blipFill>
        <p:spPr>
          <a:xfrm>
            <a:off x="729615" y="2115820"/>
            <a:ext cx="5366385" cy="1903730"/>
          </a:xfrm>
          <a:prstGeom prst="round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40080" y="4160520"/>
            <a:ext cx="5577840" cy="347472"/>
          </a:xfrm>
          <a:prstGeom prst="roundRect">
            <a:avLst/>
          </a:prstGeom>
          <a:solidFill>
            <a:srgbClr val="051C4E"/>
          </a:solidFill>
          <a:ln w="762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4224528"/>
            <a:ext cx="5486400" cy="1463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8FCFF"/>
                </a:solidFill>
                <a:latin typeface="微软雅黑" panose="020B0503020204020204" charset="-122"/>
              </a:rPr>
              <a:t>脑网络矩阵 + 功能连接图谱 + 异常区域定位</a:t>
            </a:r>
            <a:endParaRPr sz="1100" b="1">
              <a:solidFill>
                <a:srgbClr val="F8FCFF"/>
              </a:solidFill>
              <a:latin typeface="微软雅黑" panose="020B0503020204020204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7240" y="4590288"/>
            <a:ext cx="1097280" cy="329184"/>
          </a:xfrm>
          <a:prstGeom prst="roundRect">
            <a:avLst/>
          </a:prstGeom>
          <a:solidFill>
            <a:srgbClr val="05225E"/>
          </a:solidFill>
          <a:ln w="889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663440"/>
            <a:ext cx="1097280" cy="1295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920" b="1">
                <a:solidFill>
                  <a:srgbClr val="7DE8FF"/>
                </a:solidFill>
                <a:latin typeface="微软雅黑" panose="020B0503020204020204" charset="-122"/>
              </a:rPr>
              <a:t>网络矩阵</a:t>
            </a:r>
            <a:endParaRPr sz="92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130552" y="4590288"/>
            <a:ext cx="1097280" cy="329184"/>
          </a:xfrm>
          <a:prstGeom prst="roundRect">
            <a:avLst/>
          </a:prstGeom>
          <a:solidFill>
            <a:srgbClr val="05225E"/>
          </a:solidFill>
          <a:ln w="889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130425" y="4663440"/>
            <a:ext cx="1097280" cy="1295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920" b="1">
                <a:solidFill>
                  <a:srgbClr val="7DE8FF"/>
                </a:solidFill>
                <a:latin typeface="微软雅黑" panose="020B0503020204020204" charset="-122"/>
              </a:rPr>
              <a:t>异常连接</a:t>
            </a:r>
            <a:endParaRPr sz="92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83864" y="4590288"/>
            <a:ext cx="1097280" cy="329184"/>
          </a:xfrm>
          <a:prstGeom prst="roundRect">
            <a:avLst/>
          </a:prstGeom>
          <a:solidFill>
            <a:srgbClr val="05225E"/>
          </a:solidFill>
          <a:ln w="889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483610" y="4663440"/>
            <a:ext cx="1097280" cy="1295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920" b="1">
                <a:solidFill>
                  <a:srgbClr val="7DE8FF"/>
                </a:solidFill>
                <a:latin typeface="微软雅黑" panose="020B0503020204020204" charset="-122"/>
              </a:rPr>
              <a:t>关键节点</a:t>
            </a:r>
            <a:endParaRPr sz="92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837175" y="4590288"/>
            <a:ext cx="1097280" cy="329184"/>
          </a:xfrm>
          <a:prstGeom prst="roundRect">
            <a:avLst/>
          </a:prstGeom>
          <a:solidFill>
            <a:srgbClr val="05225E"/>
          </a:solidFill>
          <a:ln w="889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37430" y="4663440"/>
            <a:ext cx="1097280" cy="1295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920" b="1">
                <a:solidFill>
                  <a:srgbClr val="7DE8FF"/>
                </a:solidFill>
                <a:latin typeface="微软雅黑" panose="020B0503020204020204" charset="-122"/>
              </a:rPr>
              <a:t>靶点支持</a:t>
            </a:r>
            <a:endParaRPr sz="92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720840" y="1371600"/>
            <a:ext cx="5074920" cy="1143000"/>
          </a:xfrm>
          <a:prstGeom prst="roundRect">
            <a:avLst/>
          </a:prstGeom>
          <a:solidFill>
            <a:srgbClr val="082762"/>
          </a:solidFill>
          <a:ln w="1397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836040" y="1450800"/>
            <a:ext cx="1152000" cy="208800"/>
          </a:xfrm>
          <a:prstGeom prst="roundRect">
            <a:avLst/>
          </a:prstGeom>
          <a:solidFill>
            <a:srgbClr val="093278"/>
          </a:solidFill>
          <a:ln w="1143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36040" y="1450800"/>
            <a:ext cx="1152000" cy="20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80" b="1">
                <a:solidFill>
                  <a:srgbClr val="7DE8FF"/>
                </a:solidFill>
                <a:latin typeface="微软雅黑" panose="020B0503020204020204" charset="-122"/>
              </a:rPr>
              <a:t>技术原理</a:t>
            </a:r>
            <a:endParaRPr sz="128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82840" y="1713600"/>
            <a:ext cx="4794120" cy="754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30">
                <a:solidFill>
                  <a:srgbClr val="F8FCFF"/>
                </a:solidFill>
                <a:latin typeface="微软雅黑" panose="020B0503020204020204" charset="-122"/>
              </a:rPr>
              <a:t>• 基于脑网络矩阵与功能连接分析，识别异常连接、关键节点及相关脑环路。</a:t>
            </a:r>
            <a:endParaRPr sz="103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30">
                <a:solidFill>
                  <a:srgbClr val="F8FCFF"/>
                </a:solidFill>
                <a:latin typeface="微软雅黑" panose="020B0503020204020204" charset="-122"/>
              </a:rPr>
              <a:t>• 将脑网络异常与临床症状类型结合，辅助判断干预方向与重点区域。</a:t>
            </a:r>
            <a:endParaRPr sz="103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30">
                <a:solidFill>
                  <a:srgbClr val="F8FCFF"/>
                </a:solidFill>
                <a:latin typeface="微软雅黑" panose="020B0503020204020204" charset="-122"/>
              </a:rPr>
              <a:t>• 结合个体化脑图谱结果，为精准神经调控提供分析支持。</a:t>
            </a:r>
            <a:endParaRPr sz="1030">
              <a:solidFill>
                <a:srgbClr val="F8FCFF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720840" y="2670048"/>
            <a:ext cx="5074920" cy="1353312"/>
          </a:xfrm>
          <a:prstGeom prst="roundRect">
            <a:avLst/>
          </a:prstGeom>
          <a:solidFill>
            <a:srgbClr val="082762"/>
          </a:solidFill>
          <a:ln w="1397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836040" y="2749248"/>
            <a:ext cx="1152000" cy="208800"/>
          </a:xfrm>
          <a:prstGeom prst="roundRect">
            <a:avLst/>
          </a:prstGeom>
          <a:solidFill>
            <a:srgbClr val="093278"/>
          </a:solidFill>
          <a:ln w="1143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36040" y="2749248"/>
            <a:ext cx="1152000" cy="20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80" b="1">
                <a:solidFill>
                  <a:srgbClr val="7DE8FF"/>
                </a:solidFill>
                <a:latin typeface="微软雅黑" panose="020B0503020204020204" charset="-122"/>
              </a:rPr>
              <a:t>系统组成</a:t>
            </a:r>
            <a:endParaRPr sz="128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82840" y="3012048"/>
            <a:ext cx="4794120" cy="964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>
                <a:solidFill>
                  <a:srgbClr val="F8FCFF"/>
                </a:solidFill>
                <a:latin typeface="微软雅黑" panose="020B0503020204020204" charset="-122"/>
              </a:rPr>
              <a:t>• 数据输入：接收影像、量表及相关临床资料。</a:t>
            </a:r>
            <a:endParaRPr sz="100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00">
                <a:solidFill>
                  <a:srgbClr val="F8FCFF"/>
                </a:solidFill>
                <a:latin typeface="微软雅黑" panose="020B0503020204020204" charset="-122"/>
              </a:rPr>
              <a:t>• 网络分析：构建脑网络矩阵并开展异常识别。</a:t>
            </a:r>
            <a:endParaRPr sz="100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00">
                <a:solidFill>
                  <a:srgbClr val="F8FCFF"/>
                </a:solidFill>
                <a:latin typeface="微软雅黑" panose="020B0503020204020204" charset="-122"/>
              </a:rPr>
              <a:t>• 结果呈现：输出连接图谱、关键节点与分析结论。</a:t>
            </a:r>
            <a:endParaRPr sz="100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00">
                <a:solidFill>
                  <a:srgbClr val="F8FCFF"/>
                </a:solidFill>
                <a:latin typeface="微软雅黑" panose="020B0503020204020204" charset="-122"/>
              </a:rPr>
              <a:t>• 干预支持：辅助靶点定位、随访比较与效果跟踪。</a:t>
            </a:r>
            <a:endParaRPr sz="1000">
              <a:solidFill>
                <a:srgbClr val="F8FCFF"/>
              </a:solidFill>
              <a:latin typeface="微软雅黑" panose="020B0503020204020204" charset="-122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720840" y="4187952"/>
            <a:ext cx="5074920" cy="960120"/>
          </a:xfrm>
          <a:prstGeom prst="roundRect">
            <a:avLst/>
          </a:prstGeom>
          <a:solidFill>
            <a:srgbClr val="082762"/>
          </a:solidFill>
          <a:ln w="1397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836040" y="4267152"/>
            <a:ext cx="1332000" cy="208800"/>
          </a:xfrm>
          <a:prstGeom prst="roundRect">
            <a:avLst/>
          </a:prstGeom>
          <a:solidFill>
            <a:srgbClr val="093278"/>
          </a:solidFill>
          <a:ln w="1143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836040" y="4267152"/>
            <a:ext cx="1332000" cy="20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80" b="1">
                <a:solidFill>
                  <a:srgbClr val="7DE8FF"/>
                </a:solidFill>
                <a:latin typeface="微软雅黑" panose="020B0503020204020204" charset="-122"/>
              </a:rPr>
              <a:t>临床应用特点</a:t>
            </a:r>
            <a:endParaRPr sz="128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82840" y="4529952"/>
            <a:ext cx="4794120" cy="571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30">
                <a:solidFill>
                  <a:srgbClr val="F8FCFF"/>
                </a:solidFill>
                <a:latin typeface="微软雅黑" panose="020B0503020204020204" charset="-122"/>
              </a:rPr>
              <a:t>• 从脑网络层面理解功能异常。</a:t>
            </a:r>
            <a:endParaRPr sz="103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30">
                <a:solidFill>
                  <a:srgbClr val="F8FCFF"/>
                </a:solidFill>
                <a:latin typeface="微软雅黑" panose="020B0503020204020204" charset="-122"/>
              </a:rPr>
              <a:t>• 图谱与矩阵结果直观展示。</a:t>
            </a:r>
            <a:endParaRPr sz="1030">
              <a:solidFill>
                <a:srgbClr val="F8FCFF"/>
              </a:solidFill>
              <a:latin typeface="微软雅黑" panose="020B0503020204020204" charset="-122"/>
            </a:endParaRPr>
          </a:p>
          <a:p>
            <a:pPr algn="l">
              <a:spcAft>
                <a:spcPts val="200"/>
              </a:spcAft>
            </a:pPr>
            <a:r>
              <a:rPr sz="1030">
                <a:solidFill>
                  <a:srgbClr val="F8FCFF"/>
                </a:solidFill>
                <a:latin typeface="微软雅黑" panose="020B0503020204020204" charset="-122"/>
              </a:rPr>
              <a:t>• 便于疗效比较与连续随访。</a:t>
            </a:r>
            <a:endParaRPr sz="1030">
              <a:solidFill>
                <a:srgbClr val="F8FCFF"/>
              </a:solidFill>
              <a:latin typeface="微软雅黑" panose="020B0503020204020204" charset="-122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11480" y="5522976"/>
            <a:ext cx="11384280" cy="713232"/>
          </a:xfrm>
          <a:prstGeom prst="roundRect">
            <a:avLst/>
          </a:prstGeom>
          <a:solidFill>
            <a:srgbClr val="082762"/>
          </a:solidFill>
          <a:ln w="1397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658368" y="5687568"/>
            <a:ext cx="1234440" cy="365760"/>
          </a:xfrm>
          <a:prstGeom prst="roundRect">
            <a:avLst/>
          </a:prstGeom>
          <a:solidFill>
            <a:srgbClr val="093278"/>
          </a:solidFill>
          <a:ln w="1143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8368" y="5687568"/>
            <a:ext cx="12344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50" b="1">
                <a:solidFill>
                  <a:srgbClr val="7DE8FF"/>
                </a:solidFill>
                <a:latin typeface="微软雅黑" panose="020B0503020204020204" charset="-122"/>
              </a:rPr>
              <a:t>典型流程</a:t>
            </a:r>
            <a:endParaRPr sz="125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11680" y="5689664"/>
            <a:ext cx="9326880" cy="3067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8FCFF"/>
                </a:solidFill>
                <a:latin typeface="微软雅黑" panose="020B0503020204020204" charset="-122"/>
              </a:rPr>
              <a:t>临床评估  →  影像/数据采集  →  网络矩阵分析  →  异常连接识别  →  靶点辅助定位  →  调控实施与复评</a:t>
            </a:r>
            <a:endParaRPr sz="1400" b="1">
              <a:solidFill>
                <a:srgbClr val="F8FCFF"/>
              </a:solidFill>
              <a:latin typeface="微软雅黑" panose="020B0503020204020204" charset="-122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02920" y="6336792"/>
            <a:ext cx="11201400" cy="310896"/>
          </a:xfrm>
          <a:prstGeom prst="roundRect">
            <a:avLst/>
          </a:prstGeom>
          <a:solidFill>
            <a:srgbClr val="06245C"/>
          </a:solidFill>
          <a:ln w="10160">
            <a:solidFill>
              <a:srgbClr val="2AB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0080" y="6306884"/>
            <a:ext cx="10927080" cy="3067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7DE8FF"/>
                </a:solidFill>
                <a:latin typeface="微软雅黑" panose="020B0503020204020204" charset="-122"/>
              </a:rPr>
              <a:t>通过脑网络图谱分析与异常连接识别，为精准神经调控提供更具针对性的技术支持。</a:t>
            </a:r>
            <a:endParaRPr sz="1400" b="1">
              <a:solidFill>
                <a:srgbClr val="7DE8FF"/>
              </a:solidFill>
              <a:latin typeface="微软雅黑" panose="020B0503020204020204" charset="-122"/>
            </a:endParaRPr>
          </a:p>
        </p:txBody>
      </p:sp>
      <p:sp>
        <p:nvSpPr>
          <p:cNvPr id="44" name="TextBox 11"/>
          <p:cNvSpPr txBox="1"/>
          <p:nvPr/>
        </p:nvSpPr>
        <p:spPr>
          <a:xfrm>
            <a:off x="3089910" y="278765"/>
            <a:ext cx="680720" cy="55943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/>
            <a:r>
              <a:rPr lang="en-US" sz="4000" b="1">
                <a:solidFill>
                  <a:srgbClr val="7EE6FF"/>
                </a:solidFill>
                <a:latin typeface="Arial" panose="020B0604020202020204"/>
              </a:rPr>
              <a:t>10</a:t>
            </a:r>
            <a:endParaRPr lang="en-US" sz="4000" b="1">
              <a:solidFill>
                <a:srgbClr val="7EE6FF"/>
              </a:solidFill>
              <a:latin typeface="Arial" panose="020B0604020202020204"/>
            </a:endParaRPr>
          </a:p>
        </p:txBody>
      </p:sp>
      <p:sp>
        <p:nvSpPr>
          <p:cNvPr id="45" name="TextBox 13"/>
          <p:cNvSpPr txBox="1"/>
          <p:nvPr/>
        </p:nvSpPr>
        <p:spPr>
          <a:xfrm>
            <a:off x="3965575" y="324168"/>
            <a:ext cx="7818755" cy="43053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1">
                <a:solidFill>
                  <a:srgbClr val="F5F8FF"/>
                </a:solidFill>
                <a:latin typeface="微软雅黑" panose="020B0503020204020204" charset="-122"/>
                <a:sym typeface="+mn-ea"/>
              </a:rPr>
              <a:t>｜</a:t>
            </a:r>
            <a:r>
              <a:rPr sz="2800" b="1">
                <a:solidFill>
                  <a:srgbClr val="F5F8FF"/>
                </a:solidFill>
                <a:latin typeface="微软雅黑" panose="020B0503020204020204" charset="-122"/>
              </a:rPr>
              <a:t>核心技术二</a:t>
            </a:r>
            <a:r>
              <a:rPr lang="en-US" sz="2800" b="1">
                <a:solidFill>
                  <a:srgbClr val="F5F8FF"/>
                </a:solidFill>
                <a:latin typeface="微软雅黑" panose="020B0503020204020204" charset="-122"/>
              </a:rPr>
              <a:t> </a:t>
            </a:r>
            <a:r>
              <a:rPr sz="2800" b="1">
                <a:solidFill>
                  <a:srgbClr val="F5F8FF"/>
                </a:solidFill>
                <a:latin typeface="微软雅黑" panose="020B0503020204020204" charset="-122"/>
              </a:rPr>
              <a:t>Nura Surgical脑网络分析</a:t>
            </a:r>
            <a:endParaRPr sz="2800" b="1">
              <a:solidFill>
                <a:srgbClr val="F5F8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0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00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1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2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3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4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5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6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7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8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109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10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1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2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3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4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5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6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7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8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19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20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1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2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3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4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5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6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7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8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29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30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1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2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3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4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5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6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7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8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39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4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40.xml><?xml version="1.0" encoding="utf-8"?>
<p:tagLst xmlns:p="http://schemas.openxmlformats.org/presentationml/2006/main">
  <p:tag name="KSO_WM_DIAGRAM_VIRTUALLY_FRAME" val="{&quot;height&quot;:300.9599999999999,&quot;left&quot;:39.6,&quot;top&quot;:111.6,&quot;width&quot;:882}"/>
</p:tagLst>
</file>

<file path=ppt/tags/tag15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6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17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18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19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20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1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2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3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4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5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6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7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8.xml><?xml version="1.0" encoding="utf-8"?>
<p:tagLst xmlns:p="http://schemas.openxmlformats.org/presentationml/2006/main">
  <p:tag name="KSO_WM_DIAGRAM_VIRTUALLY_FRAME" val="{&quot;height&quot;:46.8,&quot;left&quot;:61.2,&quot;top&quot;:446.4,&quot;width&quot;:863.9999212598425}"/>
</p:tagLst>
</file>

<file path=ppt/tags/tag29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30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1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2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3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4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5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6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7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8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39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40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1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2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3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4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5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6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7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8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49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5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50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51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52.xml><?xml version="1.0" encoding="utf-8"?>
<p:tagLst xmlns:p="http://schemas.openxmlformats.org/presentationml/2006/main">
  <p:tag name="KSO_WM_DIAGRAM_VIRTUALLY_FRAME" val="{&quot;height&quot;:79.2,&quot;left&quot;:14.4,&quot;top&quot;:230.4,&quot;width&quot;:648}"/>
</p:tagLst>
</file>

<file path=ppt/tags/tag53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54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55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56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57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58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59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60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1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2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3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4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5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6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7.xml><?xml version="1.0" encoding="utf-8"?>
<p:tagLst xmlns:p="http://schemas.openxmlformats.org/presentationml/2006/main">
  <p:tag name="KSO_WM_DIAGRAM_VIRTUALLY_FRAME" val="{&quot;height&quot;:291.6,&quot;left&quot;:61.2,&quot;top&quot;:97.2,&quot;width&quot;:874.8}"/>
</p:tagLst>
</file>

<file path=ppt/tags/tag68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69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70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1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2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3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4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5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6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7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8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79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80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1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2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3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4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5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6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7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8.xml><?xml version="1.0" encoding="utf-8"?>
<p:tagLst xmlns:p="http://schemas.openxmlformats.org/presentationml/2006/main">
  <p:tag name="KSO_WM_DIAGRAM_VIRTUALLY_FRAME" val="{&quot;height&quot;:271.7,&quot;left&quot;:46.8,&quot;top&quot;:126.3,&quot;width&quot;:864.8}"/>
</p:tagLst>
</file>

<file path=ppt/tags/tag89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.xml><?xml version="1.0" encoding="utf-8"?>
<p:tagLst xmlns:p="http://schemas.openxmlformats.org/presentationml/2006/main">
  <p:tag name="KSO_WM_DIAGRAM_VIRTUALLY_FRAME" val="{&quot;height&quot;:306,&quot;left&quot;:39.6,&quot;top&quot;:104.4,&quot;width&quot;:428.4}"/>
</p:tagLst>
</file>

<file path=ppt/tags/tag90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1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2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3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4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5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6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7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8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ags/tag99.xml><?xml version="1.0" encoding="utf-8"?>
<p:tagLst xmlns:p="http://schemas.openxmlformats.org/presentationml/2006/main">
  <p:tag name="KSO_WM_DIAGRAM_VIRTUALLY_FRAME" val="{&quot;height&quot;:97.2,&quot;left&quot;:39.6,&quot;top&quot;:334.8,&quot;width&quot;:885.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6362</Words>
  <Application>WPS 演示</Application>
  <PresentationFormat>On-screen Show (4:3)</PresentationFormat>
  <Paragraphs>1252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Arial</vt:lpstr>
      <vt:lpstr>宋体</vt:lpstr>
      <vt:lpstr>Wingdings</vt:lpstr>
      <vt:lpstr>Arial</vt:lpstr>
      <vt:lpstr>微软雅黑</vt:lpstr>
      <vt:lpstr>Arial</vt:lpstr>
      <vt:lpstr>Arial</vt:lpstr>
      <vt:lpstr>微软雅黑</vt:lpstr>
      <vt:lpstr>Calibri</vt:lpstr>
      <vt:lpstr>Arial Unicode MS</vt:lpstr>
      <vt:lpstr>MS PGothic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时越脑科脑科学医疗生态平台（完整可编辑版）</dc:title>
  <dc:creator>齐</dc:creator>
  <dc:description>generated using python-pptx</dc:description>
  <dc:subject>对外展示版</dc:subject>
  <cp:lastModifiedBy>梁建军</cp:lastModifiedBy>
  <cp:revision>39</cp:revision>
  <dcterms:created xsi:type="dcterms:W3CDTF">2013-01-27T09:14:00Z</dcterms:created>
  <dcterms:modified xsi:type="dcterms:W3CDTF">2026-07-10T14:59:08Z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8D21CA93A7E84523A859D3A2C3726D37_13</vt:lpwstr>
  </property>
  <property fmtid="{D5CDD505-2E9C-101B-9397-08002B2CF9AE}" pid="3" name="KSOProductBuildVer">
    <vt:lpwstr>2052-12.1.0.26895</vt:lpwstr>
  </property>
</Properties>
</file>